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Lst>
  <p:sldSz cx="18288000" cy="10287000"/>
  <p:notesSz cx="6858000" cy="9144000"/>
  <p:embeddedFontLst>
    <p:embeddedFont>
      <p:font typeface="Eras Bold ITC" panose="020B0907030504020204" pitchFamily="34" charset="0"/>
      <p:regular r:id="rId12"/>
    </p:embeddedFont>
    <p:embeddedFont>
      <p:font typeface="Ramabhadra" panose="020B060402020202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10/31/2024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0963834" y="0"/>
            <a:ext cx="7324166" cy="10287000"/>
          </a:xfrm>
          <a:prstGeom prst="rect">
            <a:avLst/>
          </a:prstGeom>
          <a:solidFill>
            <a:srgbClr val="7E7E7D"/>
          </a:solidFill>
        </p:spPr>
      </p:sp>
      <p:grpSp>
        <p:nvGrpSpPr>
          <p:cNvPr id="3" name="Group 3"/>
          <p:cNvGrpSpPr/>
          <p:nvPr/>
        </p:nvGrpSpPr>
        <p:grpSpPr>
          <a:xfrm>
            <a:off x="11758714" y="8279389"/>
            <a:ext cx="5739234" cy="1334452"/>
            <a:chOff x="0" y="0"/>
            <a:chExt cx="7652312" cy="1779270"/>
          </a:xfrm>
        </p:grpSpPr>
        <p:sp>
          <p:nvSpPr>
            <p:cNvPr id="4" name="TextBox 4"/>
            <p:cNvSpPr txBox="1"/>
            <p:nvPr/>
          </p:nvSpPr>
          <p:spPr>
            <a:xfrm>
              <a:off x="0" y="0"/>
              <a:ext cx="7652312" cy="558800"/>
            </a:xfrm>
            <a:prstGeom prst="rect">
              <a:avLst/>
            </a:prstGeom>
          </p:spPr>
          <p:txBody>
            <a:bodyPr lIns="0" tIns="0" rIns="0" bIns="0" rtlCol="0" anchor="t">
              <a:spAutoFit/>
            </a:bodyPr>
            <a:lstStyle/>
            <a:p>
              <a:pPr marL="0" lvl="0" indent="0" algn="l">
                <a:lnSpc>
                  <a:spcPts val="3359"/>
                </a:lnSpc>
              </a:pPr>
              <a:r>
                <a:rPr lang="en-US" sz="2799" b="1">
                  <a:solidFill>
                    <a:srgbClr val="15120E"/>
                  </a:solidFill>
                  <a:latin typeface="+mj-lt"/>
                  <a:ea typeface="Ramabhadra"/>
                  <a:cs typeface="Ramabhadra"/>
                  <a:sym typeface="Ramabhadra"/>
                </a:rPr>
                <a:t>Submitted By,</a:t>
              </a:r>
            </a:p>
          </p:txBody>
        </p:sp>
        <p:sp>
          <p:nvSpPr>
            <p:cNvPr id="5" name="TextBox 5"/>
            <p:cNvSpPr txBox="1"/>
            <p:nvPr/>
          </p:nvSpPr>
          <p:spPr>
            <a:xfrm>
              <a:off x="0" y="812165"/>
              <a:ext cx="7652312" cy="967105"/>
            </a:xfrm>
            <a:prstGeom prst="rect">
              <a:avLst/>
            </a:prstGeom>
          </p:spPr>
          <p:txBody>
            <a:bodyPr lIns="0" tIns="0" rIns="0" bIns="0" rtlCol="0" anchor="t">
              <a:spAutoFit/>
            </a:bodyPr>
            <a:lstStyle/>
            <a:p>
              <a:pPr algn="l">
                <a:lnSpc>
                  <a:spcPts val="2940"/>
                </a:lnSpc>
              </a:pPr>
              <a:r>
                <a:rPr lang="en-US" sz="2100" b="1">
                  <a:solidFill>
                    <a:srgbClr val="F8F6F4"/>
                  </a:solidFill>
                  <a:latin typeface="+mj-lt"/>
                  <a:ea typeface="Inter"/>
                  <a:cs typeface="Inter"/>
                  <a:sym typeface="Inter"/>
                </a:rPr>
                <a:t>MOHAMMED SALIH K</a:t>
              </a:r>
            </a:p>
            <a:p>
              <a:pPr marL="0" lvl="0" indent="0" algn="l">
                <a:lnSpc>
                  <a:spcPts val="2940"/>
                </a:lnSpc>
              </a:pPr>
              <a:r>
                <a:rPr lang="en-US" sz="2100" b="1">
                  <a:solidFill>
                    <a:srgbClr val="F8F6F4"/>
                  </a:solidFill>
                  <a:latin typeface="+mj-lt"/>
                  <a:ea typeface="Inter"/>
                  <a:cs typeface="Inter"/>
                  <a:sym typeface="Inter"/>
                </a:rPr>
                <a:t>M240101MS</a:t>
              </a:r>
            </a:p>
          </p:txBody>
        </p:sp>
      </p:grpSp>
      <p:sp>
        <p:nvSpPr>
          <p:cNvPr id="6" name="TextBox 6"/>
          <p:cNvSpPr txBox="1"/>
          <p:nvPr/>
        </p:nvSpPr>
        <p:spPr>
          <a:xfrm>
            <a:off x="1028700" y="1028700"/>
            <a:ext cx="9485781" cy="3962400"/>
          </a:xfrm>
          <a:prstGeom prst="rect">
            <a:avLst/>
          </a:prstGeom>
        </p:spPr>
        <p:txBody>
          <a:bodyPr lIns="0" tIns="0" rIns="0" bIns="0" rtlCol="0" anchor="t">
            <a:spAutoFit/>
          </a:bodyPr>
          <a:lstStyle/>
          <a:p>
            <a:pPr marL="0" lvl="0" indent="0" algn="l">
              <a:lnSpc>
                <a:spcPts val="7800"/>
              </a:lnSpc>
            </a:pPr>
            <a:r>
              <a:rPr lang="en-US" sz="6500" b="1" dirty="0">
                <a:solidFill>
                  <a:srgbClr val="15120E"/>
                </a:solidFill>
                <a:latin typeface="+mj-lt"/>
                <a:ea typeface="Ramabhadra"/>
                <a:cs typeface="Ramabhadra"/>
                <a:sym typeface="Ramabhadra"/>
              </a:rPr>
              <a:t>Measuring the Impact of Multiple Independent Variables on a Dependent Variable</a:t>
            </a:r>
          </a:p>
        </p:txBody>
      </p:sp>
      <p:sp>
        <p:nvSpPr>
          <p:cNvPr id="7" name="TextBox 7"/>
          <p:cNvSpPr txBox="1"/>
          <p:nvPr/>
        </p:nvSpPr>
        <p:spPr>
          <a:xfrm>
            <a:off x="1028700" y="8212714"/>
            <a:ext cx="8991828" cy="469872"/>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15120E"/>
                </a:solidFill>
                <a:latin typeface="+mj-lt"/>
                <a:ea typeface="Inter"/>
                <a:cs typeface="Inter"/>
                <a:sym typeface="Inter"/>
              </a:rPr>
              <a:t>Descriptive, Correlation, Regression, and Residual Analysis</a:t>
            </a:r>
          </a:p>
        </p:txBody>
      </p:sp>
      <p:grpSp>
        <p:nvGrpSpPr>
          <p:cNvPr id="8" name="Group 8"/>
          <p:cNvGrpSpPr/>
          <p:nvPr/>
        </p:nvGrpSpPr>
        <p:grpSpPr>
          <a:xfrm>
            <a:off x="10963834" y="0"/>
            <a:ext cx="7324166" cy="7734300"/>
            <a:chOff x="0" y="0"/>
            <a:chExt cx="9765555" cy="10312400"/>
          </a:xfrm>
        </p:grpSpPr>
        <p:sp>
          <p:nvSpPr>
            <p:cNvPr id="9" name="Freeform 9"/>
            <p:cNvSpPr/>
            <p:nvPr/>
          </p:nvSpPr>
          <p:spPr>
            <a:xfrm>
              <a:off x="0" y="0"/>
              <a:ext cx="9765555" cy="10312400"/>
            </a:xfrm>
            <a:custGeom>
              <a:avLst/>
              <a:gdLst/>
              <a:ahLst/>
              <a:cxnLst/>
              <a:rect l="l" t="t" r="r" b="b"/>
              <a:pathLst>
                <a:path w="9765555" h="10312400">
                  <a:moveTo>
                    <a:pt x="0" y="0"/>
                  </a:moveTo>
                  <a:lnTo>
                    <a:pt x="9765555" y="0"/>
                  </a:lnTo>
                  <a:lnTo>
                    <a:pt x="9765555" y="10312400"/>
                  </a:lnTo>
                  <a:lnTo>
                    <a:pt x="0" y="10312400"/>
                  </a:lnTo>
                  <a:close/>
                </a:path>
              </a:pathLst>
            </a:custGeom>
            <a:blipFill>
              <a:blip r:embed="rId2"/>
              <a:stretch>
                <a:fillRect l="-29249" r="-29249"/>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
            <a:extLst>
              <a:ext uri="{FF2B5EF4-FFF2-40B4-BE49-F238E27FC236}">
                <a16:creationId xmlns:a16="http://schemas.microsoft.com/office/drawing/2014/main" id="{42F90FBD-87AD-A353-A5E8-CE2B3AF3F997}"/>
              </a:ext>
            </a:extLst>
          </p:cNvPr>
          <p:cNvGrpSpPr/>
          <p:nvPr/>
        </p:nvGrpSpPr>
        <p:grpSpPr>
          <a:xfrm>
            <a:off x="990601" y="478443"/>
            <a:ext cx="4114800" cy="981075"/>
            <a:chOff x="0" y="0"/>
            <a:chExt cx="1222424" cy="258390"/>
          </a:xfrm>
        </p:grpSpPr>
        <p:sp>
          <p:nvSpPr>
            <p:cNvPr id="6" name="Freeform 4">
              <a:extLst>
                <a:ext uri="{FF2B5EF4-FFF2-40B4-BE49-F238E27FC236}">
                  <a16:creationId xmlns:a16="http://schemas.microsoft.com/office/drawing/2014/main" id="{A64EEF44-DFAA-BE9C-EEA9-876F465C8D7F}"/>
                </a:ext>
              </a:extLst>
            </p:cNvPr>
            <p:cNvSpPr/>
            <p:nvPr/>
          </p:nvSpPr>
          <p:spPr>
            <a:xfrm>
              <a:off x="0" y="0"/>
              <a:ext cx="1222424" cy="258390"/>
            </a:xfrm>
            <a:custGeom>
              <a:avLst/>
              <a:gdLst/>
              <a:ahLst/>
              <a:cxnLst/>
              <a:rect l="l" t="t" r="r" b="b"/>
              <a:pathLst>
                <a:path w="1222424" h="258390">
                  <a:moveTo>
                    <a:pt x="0" y="0"/>
                  </a:moveTo>
                  <a:lnTo>
                    <a:pt x="1222424" y="0"/>
                  </a:lnTo>
                  <a:lnTo>
                    <a:pt x="1222424" y="258390"/>
                  </a:lnTo>
                  <a:lnTo>
                    <a:pt x="0" y="258390"/>
                  </a:lnTo>
                  <a:close/>
                </a:path>
              </a:pathLst>
            </a:custGeom>
            <a:solidFill>
              <a:srgbClr val="EFEA5A"/>
            </a:solidFill>
          </p:spPr>
        </p:sp>
        <p:sp>
          <p:nvSpPr>
            <p:cNvPr id="7" name="TextBox 5">
              <a:extLst>
                <a:ext uri="{FF2B5EF4-FFF2-40B4-BE49-F238E27FC236}">
                  <a16:creationId xmlns:a16="http://schemas.microsoft.com/office/drawing/2014/main" id="{1E65C248-7FF4-F535-0B47-19FDDECCE60B}"/>
                </a:ext>
              </a:extLst>
            </p:cNvPr>
            <p:cNvSpPr txBox="1"/>
            <p:nvPr/>
          </p:nvSpPr>
          <p:spPr>
            <a:xfrm>
              <a:off x="0" y="-47625"/>
              <a:ext cx="1222424" cy="306015"/>
            </a:xfrm>
            <a:prstGeom prst="rect">
              <a:avLst/>
            </a:prstGeom>
          </p:spPr>
          <p:txBody>
            <a:bodyPr lIns="50800" tIns="50800" rIns="50800" bIns="50800" rtlCol="0" anchor="ctr"/>
            <a:lstStyle/>
            <a:p>
              <a:pPr algn="ctr">
                <a:lnSpc>
                  <a:spcPts val="2940"/>
                </a:lnSpc>
              </a:pPr>
              <a:endParaRPr b="1">
                <a:latin typeface="+mj-lt"/>
              </a:endParaRPr>
            </a:p>
          </p:txBody>
        </p:sp>
      </p:grpSp>
      <p:sp>
        <p:nvSpPr>
          <p:cNvPr id="2" name="TextBox 2"/>
          <p:cNvSpPr txBox="1"/>
          <p:nvPr/>
        </p:nvSpPr>
        <p:spPr>
          <a:xfrm>
            <a:off x="1143000" y="478443"/>
            <a:ext cx="8115300" cy="971550"/>
          </a:xfrm>
          <a:prstGeom prst="rect">
            <a:avLst/>
          </a:prstGeom>
        </p:spPr>
        <p:txBody>
          <a:bodyPr lIns="0" tIns="0" rIns="0" bIns="0" rtlCol="0" anchor="t">
            <a:spAutoFit/>
          </a:bodyPr>
          <a:lstStyle/>
          <a:p>
            <a:pPr marL="0" lvl="0" indent="0" algn="l">
              <a:lnSpc>
                <a:spcPts val="7799"/>
              </a:lnSpc>
            </a:pPr>
            <a:r>
              <a:rPr lang="en-US" sz="6499" b="1" dirty="0">
                <a:solidFill>
                  <a:srgbClr val="15120E"/>
                </a:solidFill>
                <a:latin typeface="+mj-lt"/>
                <a:ea typeface="Ramabhadra"/>
                <a:cs typeface="Ramabhadra"/>
                <a:sym typeface="Ramabhadra"/>
              </a:rPr>
              <a:t>Summary</a:t>
            </a:r>
          </a:p>
        </p:txBody>
      </p:sp>
      <p:sp>
        <p:nvSpPr>
          <p:cNvPr id="4" name="TextBox 3">
            <a:extLst>
              <a:ext uri="{FF2B5EF4-FFF2-40B4-BE49-F238E27FC236}">
                <a16:creationId xmlns:a16="http://schemas.microsoft.com/office/drawing/2014/main" id="{10BC8FA3-3240-04BF-FFCC-054CC553CB48}"/>
              </a:ext>
            </a:extLst>
          </p:cNvPr>
          <p:cNvSpPr txBox="1"/>
          <p:nvPr/>
        </p:nvSpPr>
        <p:spPr>
          <a:xfrm>
            <a:off x="1143000" y="1773346"/>
            <a:ext cx="14249400" cy="7109639"/>
          </a:xfrm>
          <a:prstGeom prst="rect">
            <a:avLst/>
          </a:prstGeom>
          <a:noFill/>
        </p:spPr>
        <p:txBody>
          <a:bodyPr wrap="square">
            <a:spAutoFit/>
          </a:bodyPr>
          <a:lstStyle/>
          <a:p>
            <a:r>
              <a:rPr lang="en-IN" sz="2400" b="1" dirty="0">
                <a:solidFill>
                  <a:schemeClr val="tx2"/>
                </a:solidFill>
              </a:rPr>
              <a:t>Correlation Analysis</a:t>
            </a:r>
          </a:p>
          <a:p>
            <a:endParaRPr lang="en-IN" sz="2400" b="1" dirty="0"/>
          </a:p>
          <a:p>
            <a:r>
              <a:rPr lang="en-IN" sz="2400" b="1" dirty="0"/>
              <a:t>Correlation Coefficient </a:t>
            </a:r>
          </a:p>
          <a:p>
            <a:pPr algn="l"/>
            <a:r>
              <a:rPr lang="en-US" sz="2400" b="1" i="0" dirty="0">
                <a:solidFill>
                  <a:srgbClr val="FF0000"/>
                </a:solidFill>
                <a:effectLst/>
                <a:latin typeface="Ginto"/>
              </a:rPr>
              <a:t>Correlation Coefficients Between Fixed Acidity and Quality of White Wine:</a:t>
            </a:r>
            <a:endParaRPr lang="en-US" sz="2400" b="0" i="0" dirty="0">
              <a:solidFill>
                <a:srgbClr val="FF0000"/>
              </a:solidFill>
              <a:effectLst/>
              <a:latin typeface="Ginto"/>
            </a:endParaRPr>
          </a:p>
          <a:p>
            <a:pPr algn="l">
              <a:buFont typeface="Arial" panose="020B0604020202020204" pitchFamily="34" charset="0"/>
              <a:buChar char="•"/>
            </a:pPr>
            <a:r>
              <a:rPr lang="en-US" sz="2400" b="1" i="0" dirty="0">
                <a:solidFill>
                  <a:srgbClr val="FF0000"/>
                </a:solidFill>
                <a:effectLst/>
                <a:latin typeface="Ginto"/>
              </a:rPr>
              <a:t>Spearman</a:t>
            </a:r>
            <a:r>
              <a:rPr lang="en-US" sz="2400" b="0" i="0" dirty="0">
                <a:solidFill>
                  <a:srgbClr val="FF0000"/>
                </a:solidFill>
                <a:effectLst/>
                <a:latin typeface="Ginto"/>
              </a:rPr>
              <a:t>: -0.0845</a:t>
            </a:r>
          </a:p>
          <a:p>
            <a:pPr algn="l">
              <a:buFont typeface="Arial" panose="020B0604020202020204" pitchFamily="34" charset="0"/>
              <a:buChar char="•"/>
            </a:pPr>
            <a:r>
              <a:rPr lang="en-US" sz="2400" b="1" i="0" dirty="0">
                <a:solidFill>
                  <a:srgbClr val="FF0000"/>
                </a:solidFill>
                <a:effectLst/>
                <a:latin typeface="Ginto"/>
              </a:rPr>
              <a:t>Pearson</a:t>
            </a:r>
            <a:r>
              <a:rPr lang="en-US" sz="2400" b="0" i="0" dirty="0">
                <a:solidFill>
                  <a:srgbClr val="FF0000"/>
                </a:solidFill>
                <a:effectLst/>
                <a:latin typeface="Ginto"/>
              </a:rPr>
              <a:t>: -0.1137</a:t>
            </a:r>
          </a:p>
          <a:p>
            <a:pPr algn="l">
              <a:buFont typeface="Arial" panose="020B0604020202020204" pitchFamily="34" charset="0"/>
              <a:buChar char="•"/>
            </a:pPr>
            <a:r>
              <a:rPr lang="en-US" sz="2400" b="1" i="0" dirty="0">
                <a:solidFill>
                  <a:srgbClr val="FF0000"/>
                </a:solidFill>
                <a:effectLst/>
                <a:latin typeface="Ginto"/>
              </a:rPr>
              <a:t>Kendall</a:t>
            </a:r>
            <a:r>
              <a:rPr lang="en-US" sz="2400" b="0" i="0" dirty="0">
                <a:solidFill>
                  <a:srgbClr val="FF0000"/>
                </a:solidFill>
                <a:effectLst/>
                <a:latin typeface="Ginto"/>
              </a:rPr>
              <a:t>: -0.0655</a:t>
            </a:r>
          </a:p>
          <a:p>
            <a:pPr algn="l"/>
            <a:r>
              <a:rPr lang="en-US" sz="2400" b="0" i="0" dirty="0">
                <a:solidFill>
                  <a:srgbClr val="FF0000"/>
                </a:solidFill>
                <a:effectLst/>
                <a:latin typeface="Ginto"/>
              </a:rPr>
              <a:t>These negative values indicate a weak inverse relationship. As fixed acidity increases, quality slightly decreases, but the correlation is not strong.</a:t>
            </a:r>
          </a:p>
          <a:p>
            <a:endParaRPr lang="en-IN" sz="2400" b="1" dirty="0"/>
          </a:p>
          <a:p>
            <a:r>
              <a:rPr lang="en-IN" sz="2400" b="1" dirty="0">
                <a:solidFill>
                  <a:schemeClr val="tx2"/>
                </a:solidFill>
              </a:rPr>
              <a:t>Linear Regression</a:t>
            </a:r>
          </a:p>
          <a:p>
            <a:pPr>
              <a:buFont typeface="Arial" panose="020B0604020202020204" pitchFamily="34" charset="0"/>
              <a:buChar char="•"/>
            </a:pPr>
            <a:r>
              <a:rPr lang="en-IN" sz="2400" b="1" dirty="0"/>
              <a:t>Regression Equation</a:t>
            </a:r>
            <a:r>
              <a:rPr lang="en-IN" sz="2400" dirty="0"/>
              <a:t>: Quality = Intercept + (</a:t>
            </a:r>
            <a:r>
              <a:rPr lang="el-GR" sz="2400" dirty="0"/>
              <a:t>β₁ * </a:t>
            </a:r>
            <a:r>
              <a:rPr lang="en-IN" sz="2400" dirty="0"/>
              <a:t>Fixed Acidity) + (</a:t>
            </a:r>
            <a:r>
              <a:rPr lang="el-GR" sz="2400" dirty="0"/>
              <a:t>β₂ * </a:t>
            </a:r>
            <a:r>
              <a:rPr lang="en-IN" sz="2400" dirty="0"/>
              <a:t>Volatile Acidity) + (</a:t>
            </a:r>
            <a:r>
              <a:rPr lang="el-GR" sz="2400" dirty="0"/>
              <a:t>β₃ * </a:t>
            </a:r>
            <a:r>
              <a:rPr lang="en-IN" sz="2400" dirty="0"/>
              <a:t>Citric Acid) + (</a:t>
            </a:r>
            <a:r>
              <a:rPr lang="el-GR" sz="2400" dirty="0"/>
              <a:t>β₄ * </a:t>
            </a:r>
            <a:r>
              <a:rPr lang="en-IN" sz="2400" dirty="0"/>
              <a:t>Residual Sugar) + (</a:t>
            </a:r>
            <a:r>
              <a:rPr lang="el-GR" sz="2400" dirty="0"/>
              <a:t>β₅ * </a:t>
            </a:r>
            <a:r>
              <a:rPr lang="en-IN" sz="2400" dirty="0"/>
              <a:t>Chlorides)</a:t>
            </a:r>
          </a:p>
          <a:p>
            <a:pPr>
              <a:buFont typeface="Arial" panose="020B0604020202020204" pitchFamily="34" charset="0"/>
              <a:buChar char="•"/>
            </a:pPr>
            <a:endParaRPr lang="en-US" sz="2400" dirty="0"/>
          </a:p>
          <a:p>
            <a:pPr marL="742950" lvl="1" indent="-285750">
              <a:buFont typeface="Arial" panose="020B0604020202020204" pitchFamily="34" charset="0"/>
              <a:buChar char="•"/>
            </a:pPr>
            <a:r>
              <a:rPr lang="en-US" sz="2400" b="1" dirty="0"/>
              <a:t>R²</a:t>
            </a:r>
            <a:r>
              <a:rPr lang="en-US" sz="2400" dirty="0"/>
              <a:t> = 9.35%, </a:t>
            </a:r>
            <a:r>
              <a:rPr lang="en-US" sz="2400" b="1" dirty="0"/>
              <a:t>Adjusted R²</a:t>
            </a:r>
            <a:r>
              <a:rPr lang="en-US" sz="2400" dirty="0"/>
              <a:t> = 9.26%</a:t>
            </a:r>
          </a:p>
          <a:p>
            <a:pPr marL="742950" lvl="1" indent="-285750">
              <a:buFont typeface="Arial" panose="020B0604020202020204" pitchFamily="34" charset="0"/>
              <a:buChar char="•"/>
            </a:pPr>
            <a:r>
              <a:rPr lang="en-US" sz="2400" b="1" dirty="0"/>
              <a:t>F-statistic</a:t>
            </a:r>
            <a:r>
              <a:rPr lang="en-US" sz="2400" dirty="0"/>
              <a:t>: 100.9 (p &lt; 2.2e-16) – model is significant but explains limited variance.</a:t>
            </a:r>
          </a:p>
          <a:p>
            <a:endParaRPr lang="en-IN" sz="2400" b="1" dirty="0"/>
          </a:p>
          <a:p>
            <a:r>
              <a:rPr lang="en-IN" sz="2400" b="1" dirty="0">
                <a:solidFill>
                  <a:schemeClr val="tx2"/>
                </a:solidFill>
              </a:rPr>
              <a:t>Residual Analysis</a:t>
            </a:r>
          </a:p>
          <a:p>
            <a:pPr>
              <a:buFont typeface="Arial" panose="020B0604020202020204" pitchFamily="34" charset="0"/>
              <a:buChar char="•"/>
            </a:pPr>
            <a:r>
              <a:rPr lang="en-IN" sz="2400" b="1" dirty="0"/>
              <a:t>Normality</a:t>
            </a:r>
            <a:r>
              <a:rPr lang="en-IN" sz="2400" dirty="0"/>
              <a:t>: Normally Distributed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2714441"/>
            <a:ext cx="16230600" cy="5939959"/>
          </a:xfrm>
          <a:prstGeom prst="rect">
            <a:avLst/>
          </a:prstGeom>
        </p:spPr>
        <p:txBody>
          <a:bodyPr lIns="0" tIns="0" rIns="0" bIns="0" rtlCol="0" anchor="t">
            <a:spAutoFit/>
          </a:bodyPr>
          <a:lstStyle/>
          <a:p>
            <a:pPr algn="l">
              <a:lnSpc>
                <a:spcPts val="3148"/>
              </a:lnSpc>
            </a:pPr>
            <a:endParaRPr b="1" dirty="0">
              <a:latin typeface="+mj-lt"/>
            </a:endParaRPr>
          </a:p>
          <a:p>
            <a:pPr algn="l">
              <a:lnSpc>
                <a:spcPts val="3148"/>
              </a:lnSpc>
            </a:pPr>
            <a:r>
              <a:rPr lang="en-US" sz="2249" b="1" dirty="0">
                <a:solidFill>
                  <a:srgbClr val="15120E"/>
                </a:solidFill>
                <a:latin typeface="+mj-lt"/>
                <a:ea typeface="Ramabhadra"/>
                <a:cs typeface="Ramabhadra"/>
                <a:sym typeface="Ramabhadra"/>
              </a:rPr>
              <a:t>Challenge</a:t>
            </a:r>
          </a:p>
          <a:p>
            <a:pPr algn="l">
              <a:lnSpc>
                <a:spcPts val="3148"/>
              </a:lnSpc>
            </a:pPr>
            <a:r>
              <a:rPr lang="en-US" sz="2249" b="1" dirty="0">
                <a:solidFill>
                  <a:srgbClr val="15120E"/>
                </a:solidFill>
                <a:latin typeface="+mj-lt"/>
                <a:ea typeface="Ramabhadra"/>
                <a:cs typeface="Ramabhadra"/>
                <a:sym typeface="Ramabhadra"/>
              </a:rPr>
              <a:t>To develop a predictive model that accurately assesses wine quality based on chemical properties, replacing subjective, time-consuming traditional tasting methods with a data-driven approach.</a:t>
            </a:r>
          </a:p>
          <a:p>
            <a:pPr algn="l">
              <a:lnSpc>
                <a:spcPts val="3148"/>
              </a:lnSpc>
            </a:pPr>
            <a:endParaRPr lang="en-US" sz="2249" b="1" dirty="0">
              <a:solidFill>
                <a:srgbClr val="15120E"/>
              </a:solidFill>
              <a:latin typeface="+mj-lt"/>
              <a:ea typeface="Ramabhadra"/>
              <a:cs typeface="Ramabhadra"/>
              <a:sym typeface="Ramabhadra"/>
            </a:endParaRPr>
          </a:p>
          <a:p>
            <a:pPr algn="l">
              <a:lnSpc>
                <a:spcPts val="3148"/>
              </a:lnSpc>
            </a:pPr>
            <a:r>
              <a:rPr lang="en-US" sz="2249" b="1" dirty="0">
                <a:solidFill>
                  <a:srgbClr val="E1BE5C"/>
                </a:solidFill>
                <a:latin typeface="+mj-lt"/>
                <a:ea typeface="Ramabhadra"/>
                <a:cs typeface="Ramabhadra"/>
                <a:sym typeface="Ramabhadra"/>
              </a:rPr>
              <a:t>Data &amp; Scope</a:t>
            </a:r>
          </a:p>
          <a:p>
            <a:pPr marL="485581" lvl="1" indent="-242790" algn="l">
              <a:lnSpc>
                <a:spcPts val="3148"/>
              </a:lnSpc>
              <a:buFont typeface="Arial"/>
              <a:buChar char="•"/>
            </a:pPr>
            <a:r>
              <a:rPr lang="en-US" sz="2249" b="1" dirty="0">
                <a:solidFill>
                  <a:srgbClr val="E1BE5C"/>
                </a:solidFill>
                <a:latin typeface="+mj-lt"/>
                <a:ea typeface="Ramabhadra"/>
                <a:cs typeface="Ramabhadra"/>
                <a:sym typeface="Ramabhadra"/>
              </a:rPr>
              <a:t>Features (11): Fixed Acidity, Volatile Acidity, Citric Acid, Residual Sugar, Chlorides, Free/Total Sulfur Dioxide, Density, pH, Sulphates, Alcohol</a:t>
            </a:r>
          </a:p>
          <a:p>
            <a:pPr marL="485581" lvl="1" indent="-242790" algn="l">
              <a:lnSpc>
                <a:spcPts val="3148"/>
              </a:lnSpc>
              <a:buFont typeface="Arial"/>
              <a:buChar char="•"/>
            </a:pPr>
            <a:r>
              <a:rPr lang="en-US" sz="2249" b="1" dirty="0">
                <a:solidFill>
                  <a:srgbClr val="F7D063"/>
                </a:solidFill>
                <a:latin typeface="+mj-lt"/>
                <a:ea typeface="Ramabhadra"/>
                <a:cs typeface="Ramabhadra"/>
                <a:sym typeface="Ramabhadra"/>
              </a:rPr>
              <a:t>Target</a:t>
            </a:r>
            <a:r>
              <a:rPr lang="en-US" sz="2249" b="1" dirty="0">
                <a:solidFill>
                  <a:srgbClr val="E1BE5C"/>
                </a:solidFill>
                <a:latin typeface="+mj-lt"/>
                <a:ea typeface="Ramabhadra"/>
                <a:cs typeface="Ramabhadra"/>
                <a:sym typeface="Ramabhadra"/>
              </a:rPr>
              <a:t>: Wine Quality Rating</a:t>
            </a:r>
          </a:p>
          <a:p>
            <a:pPr algn="l">
              <a:lnSpc>
                <a:spcPts val="3148"/>
              </a:lnSpc>
            </a:pPr>
            <a:endParaRPr lang="en-US" sz="2249" b="1" dirty="0">
              <a:solidFill>
                <a:srgbClr val="E1BE5C"/>
              </a:solidFill>
              <a:latin typeface="+mj-lt"/>
              <a:ea typeface="Ramabhadra"/>
              <a:cs typeface="Ramabhadra"/>
              <a:sym typeface="Ramabhadra"/>
            </a:endParaRPr>
          </a:p>
          <a:p>
            <a:pPr algn="l">
              <a:lnSpc>
                <a:spcPts val="3148"/>
              </a:lnSpc>
            </a:pPr>
            <a:r>
              <a:rPr lang="en-US" sz="2249" b="1" dirty="0">
                <a:solidFill>
                  <a:srgbClr val="15120E"/>
                </a:solidFill>
                <a:latin typeface="+mj-lt"/>
                <a:ea typeface="Ramabhadra"/>
                <a:cs typeface="Ramabhadra"/>
                <a:sym typeface="Ramabhadra"/>
              </a:rPr>
              <a:t>Objectives</a:t>
            </a:r>
          </a:p>
          <a:p>
            <a:pPr marL="485581" lvl="1" indent="-242790" algn="l">
              <a:lnSpc>
                <a:spcPts val="3148"/>
              </a:lnSpc>
              <a:buAutoNum type="arabicPeriod"/>
            </a:pPr>
            <a:r>
              <a:rPr lang="en-US" sz="2249" b="1" dirty="0">
                <a:solidFill>
                  <a:srgbClr val="15120E"/>
                </a:solidFill>
                <a:latin typeface="+mj-lt"/>
                <a:ea typeface="Ramabhadra"/>
                <a:cs typeface="Ramabhadra"/>
                <a:sym typeface="Ramabhadra"/>
              </a:rPr>
              <a:t>Create a linear regression model to predict wine quality from chemical properties</a:t>
            </a:r>
          </a:p>
          <a:p>
            <a:pPr marL="485581" lvl="1" indent="-242790" algn="l">
              <a:lnSpc>
                <a:spcPts val="3148"/>
              </a:lnSpc>
              <a:buAutoNum type="arabicPeriod"/>
            </a:pPr>
            <a:r>
              <a:rPr lang="en-US" sz="2249" b="1" dirty="0">
                <a:solidFill>
                  <a:srgbClr val="15120E"/>
                </a:solidFill>
                <a:latin typeface="+mj-lt"/>
                <a:ea typeface="Ramabhadra"/>
                <a:cs typeface="Ramabhadra"/>
                <a:sym typeface="Ramabhadra"/>
              </a:rPr>
              <a:t>Identify key chemical factors influencing wine quality</a:t>
            </a:r>
          </a:p>
          <a:p>
            <a:pPr algn="l">
              <a:lnSpc>
                <a:spcPts val="3148"/>
              </a:lnSpc>
            </a:pPr>
            <a:endParaRPr lang="en-US" sz="2249" b="1" dirty="0">
              <a:solidFill>
                <a:srgbClr val="15120E"/>
              </a:solidFill>
              <a:latin typeface="+mj-lt"/>
              <a:ea typeface="Ramabhadra"/>
              <a:cs typeface="Ramabhadra"/>
              <a:sym typeface="Ramabhadra"/>
            </a:endParaRPr>
          </a:p>
          <a:p>
            <a:pPr marL="0" lvl="0" indent="0" algn="l">
              <a:lnSpc>
                <a:spcPts val="3148"/>
              </a:lnSpc>
            </a:pPr>
            <a:endParaRPr lang="en-US" sz="2249" b="1" dirty="0">
              <a:solidFill>
                <a:srgbClr val="15120E"/>
              </a:solidFill>
              <a:latin typeface="+mj-lt"/>
              <a:ea typeface="Ramabhadra"/>
              <a:cs typeface="Ramabhadra"/>
              <a:sym typeface="Ramabhadra"/>
            </a:endParaRPr>
          </a:p>
        </p:txBody>
      </p:sp>
      <p:sp>
        <p:nvSpPr>
          <p:cNvPr id="3" name="TextBox 3"/>
          <p:cNvSpPr txBox="1"/>
          <p:nvPr/>
        </p:nvSpPr>
        <p:spPr>
          <a:xfrm>
            <a:off x="1028700" y="1028700"/>
            <a:ext cx="16044032" cy="828675"/>
          </a:xfrm>
          <a:prstGeom prst="rect">
            <a:avLst/>
          </a:prstGeom>
        </p:spPr>
        <p:txBody>
          <a:bodyPr lIns="0" tIns="0" rIns="0" bIns="0" rtlCol="0" anchor="t">
            <a:spAutoFit/>
          </a:bodyPr>
          <a:lstStyle/>
          <a:p>
            <a:pPr marL="0" lvl="0" indent="0" algn="l">
              <a:lnSpc>
                <a:spcPts val="6599"/>
              </a:lnSpc>
            </a:pPr>
            <a:r>
              <a:rPr lang="en-US" sz="5499" b="1">
                <a:solidFill>
                  <a:srgbClr val="000000"/>
                </a:solidFill>
                <a:latin typeface="+mj-lt"/>
                <a:ea typeface="Ramabhadra"/>
                <a:cs typeface="Ramabhadra"/>
                <a:sym typeface="Ramabhadra"/>
              </a:rPr>
              <a:t>Wine Quality Prediction: Problem Statement: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560999" y="4321418"/>
            <a:ext cx="4633262" cy="4713799"/>
          </a:xfrm>
          <a:custGeom>
            <a:avLst/>
            <a:gdLst/>
            <a:ahLst/>
            <a:cxnLst/>
            <a:rect l="l" t="t" r="r" b="b"/>
            <a:pathLst>
              <a:path w="4633262" h="4713799">
                <a:moveTo>
                  <a:pt x="0" y="0"/>
                </a:moveTo>
                <a:lnTo>
                  <a:pt x="4633262" y="0"/>
                </a:lnTo>
                <a:lnTo>
                  <a:pt x="4633262" y="4713799"/>
                </a:lnTo>
                <a:lnTo>
                  <a:pt x="0" y="4713799"/>
                </a:lnTo>
                <a:lnTo>
                  <a:pt x="0" y="0"/>
                </a:lnTo>
                <a:close/>
              </a:path>
            </a:pathLst>
          </a:custGeom>
          <a:blipFill>
            <a:blip r:embed="rId2"/>
            <a:stretch>
              <a:fillRect r="-295053" b="-19403"/>
            </a:stretch>
          </a:blipFill>
        </p:spPr>
      </p:sp>
      <p:grpSp>
        <p:nvGrpSpPr>
          <p:cNvPr id="3" name="Group 3"/>
          <p:cNvGrpSpPr/>
          <p:nvPr/>
        </p:nvGrpSpPr>
        <p:grpSpPr>
          <a:xfrm>
            <a:off x="5889214" y="3394783"/>
            <a:ext cx="4976066" cy="301923"/>
            <a:chOff x="0" y="0"/>
            <a:chExt cx="1310569" cy="79519"/>
          </a:xfrm>
        </p:grpSpPr>
        <p:sp>
          <p:nvSpPr>
            <p:cNvPr id="4" name="Freeform 4"/>
            <p:cNvSpPr/>
            <p:nvPr/>
          </p:nvSpPr>
          <p:spPr>
            <a:xfrm>
              <a:off x="0" y="0"/>
              <a:ext cx="1310569" cy="79519"/>
            </a:xfrm>
            <a:custGeom>
              <a:avLst/>
              <a:gdLst/>
              <a:ahLst/>
              <a:cxnLst/>
              <a:rect l="l" t="t" r="r" b="b"/>
              <a:pathLst>
                <a:path w="1310569" h="79519">
                  <a:moveTo>
                    <a:pt x="0" y="0"/>
                  </a:moveTo>
                  <a:lnTo>
                    <a:pt x="1310569" y="0"/>
                  </a:lnTo>
                  <a:lnTo>
                    <a:pt x="1310569" y="79519"/>
                  </a:lnTo>
                  <a:lnTo>
                    <a:pt x="0" y="79519"/>
                  </a:lnTo>
                  <a:close/>
                </a:path>
              </a:pathLst>
            </a:custGeom>
            <a:solidFill>
              <a:srgbClr val="E1BE5C"/>
            </a:solidFill>
          </p:spPr>
        </p:sp>
        <p:sp>
          <p:nvSpPr>
            <p:cNvPr id="5" name="TextBox 5"/>
            <p:cNvSpPr txBox="1"/>
            <p:nvPr/>
          </p:nvSpPr>
          <p:spPr>
            <a:xfrm>
              <a:off x="0" y="-47625"/>
              <a:ext cx="1310569" cy="127144"/>
            </a:xfrm>
            <a:prstGeom prst="rect">
              <a:avLst/>
            </a:prstGeom>
          </p:spPr>
          <p:txBody>
            <a:bodyPr lIns="50800" tIns="50800" rIns="50800" bIns="50800" rtlCol="0" anchor="ctr"/>
            <a:lstStyle/>
            <a:p>
              <a:pPr algn="ctr">
                <a:lnSpc>
                  <a:spcPts val="2940"/>
                </a:lnSpc>
              </a:pPr>
              <a:endParaRPr b="1">
                <a:latin typeface="+mj-lt"/>
              </a:endParaRPr>
            </a:p>
          </p:txBody>
        </p:sp>
      </p:grpSp>
      <p:grpSp>
        <p:nvGrpSpPr>
          <p:cNvPr id="6" name="Group 6"/>
          <p:cNvGrpSpPr/>
          <p:nvPr/>
        </p:nvGrpSpPr>
        <p:grpSpPr>
          <a:xfrm>
            <a:off x="1028700" y="1381198"/>
            <a:ext cx="8331123" cy="890514"/>
            <a:chOff x="0" y="0"/>
            <a:chExt cx="2194205" cy="234539"/>
          </a:xfrm>
        </p:grpSpPr>
        <p:sp>
          <p:nvSpPr>
            <p:cNvPr id="7" name="Freeform 7"/>
            <p:cNvSpPr/>
            <p:nvPr/>
          </p:nvSpPr>
          <p:spPr>
            <a:xfrm>
              <a:off x="0" y="0"/>
              <a:ext cx="2194205" cy="234539"/>
            </a:xfrm>
            <a:custGeom>
              <a:avLst/>
              <a:gdLst/>
              <a:ahLst/>
              <a:cxnLst/>
              <a:rect l="l" t="t" r="r" b="b"/>
              <a:pathLst>
                <a:path w="2194205" h="234539">
                  <a:moveTo>
                    <a:pt x="0" y="0"/>
                  </a:moveTo>
                  <a:lnTo>
                    <a:pt x="2194205" y="0"/>
                  </a:lnTo>
                  <a:lnTo>
                    <a:pt x="2194205" y="234539"/>
                  </a:lnTo>
                  <a:lnTo>
                    <a:pt x="0" y="234539"/>
                  </a:lnTo>
                  <a:close/>
                </a:path>
              </a:pathLst>
            </a:custGeom>
            <a:solidFill>
              <a:srgbClr val="EFEA5A"/>
            </a:solidFill>
          </p:spPr>
        </p:sp>
        <p:sp>
          <p:nvSpPr>
            <p:cNvPr id="8" name="TextBox 8"/>
            <p:cNvSpPr txBox="1"/>
            <p:nvPr/>
          </p:nvSpPr>
          <p:spPr>
            <a:xfrm>
              <a:off x="0" y="-47625"/>
              <a:ext cx="2194205" cy="282164"/>
            </a:xfrm>
            <a:prstGeom prst="rect">
              <a:avLst/>
            </a:prstGeom>
          </p:spPr>
          <p:txBody>
            <a:bodyPr lIns="50800" tIns="50800" rIns="50800" bIns="50800" rtlCol="0" anchor="ctr"/>
            <a:lstStyle/>
            <a:p>
              <a:pPr algn="ctr">
                <a:lnSpc>
                  <a:spcPts val="2940"/>
                </a:lnSpc>
              </a:pPr>
              <a:endParaRPr b="1">
                <a:latin typeface="+mj-lt"/>
              </a:endParaRPr>
            </a:p>
          </p:txBody>
        </p:sp>
      </p:grpSp>
      <p:sp>
        <p:nvSpPr>
          <p:cNvPr id="9" name="TextBox 9"/>
          <p:cNvSpPr txBox="1"/>
          <p:nvPr/>
        </p:nvSpPr>
        <p:spPr>
          <a:xfrm>
            <a:off x="1028700" y="1300163"/>
            <a:ext cx="16230600" cy="971550"/>
          </a:xfrm>
          <a:prstGeom prst="rect">
            <a:avLst/>
          </a:prstGeom>
        </p:spPr>
        <p:txBody>
          <a:bodyPr lIns="0" tIns="0" rIns="0" bIns="0" rtlCol="0" anchor="t">
            <a:spAutoFit/>
          </a:bodyPr>
          <a:lstStyle/>
          <a:p>
            <a:pPr marL="0" lvl="0" indent="0" algn="l">
              <a:lnSpc>
                <a:spcPts val="7799"/>
              </a:lnSpc>
            </a:pPr>
            <a:r>
              <a:rPr lang="en-US" sz="6499" b="1">
                <a:solidFill>
                  <a:srgbClr val="15120E"/>
                </a:solidFill>
                <a:latin typeface="+mj-lt"/>
                <a:ea typeface="Ramabhadra"/>
                <a:cs typeface="Ramabhadra"/>
                <a:sym typeface="Ramabhadra"/>
              </a:rPr>
              <a:t>Descriptive Statistics</a:t>
            </a:r>
          </a:p>
        </p:txBody>
      </p:sp>
      <p:sp>
        <p:nvSpPr>
          <p:cNvPr id="10" name="TextBox 10"/>
          <p:cNvSpPr txBox="1"/>
          <p:nvPr/>
        </p:nvSpPr>
        <p:spPr>
          <a:xfrm>
            <a:off x="5889214" y="3404308"/>
            <a:ext cx="6198513" cy="3684085"/>
          </a:xfrm>
          <a:prstGeom prst="rect">
            <a:avLst/>
          </a:prstGeom>
        </p:spPr>
        <p:txBody>
          <a:bodyPr lIns="0" tIns="0" rIns="0" bIns="0" rtlCol="0" anchor="t">
            <a:spAutoFit/>
          </a:bodyPr>
          <a:lstStyle/>
          <a:p>
            <a:pPr algn="l">
              <a:lnSpc>
                <a:spcPts val="2399"/>
              </a:lnSpc>
              <a:spcBef>
                <a:spcPct val="0"/>
              </a:spcBef>
            </a:pPr>
            <a:r>
              <a:rPr lang="en-US" sz="1999" b="1">
                <a:solidFill>
                  <a:srgbClr val="15120E"/>
                </a:solidFill>
                <a:latin typeface="+mj-lt"/>
                <a:ea typeface="Ramabhadra"/>
                <a:cs typeface="Ramabhadra"/>
                <a:sym typeface="Ramabhadra"/>
              </a:rPr>
              <a:t>Descriptive Statistics of White Wine Data</a:t>
            </a:r>
          </a:p>
          <a:p>
            <a:pPr algn="l">
              <a:lnSpc>
                <a:spcPts val="2399"/>
              </a:lnSpc>
              <a:spcBef>
                <a:spcPct val="0"/>
              </a:spcBef>
            </a:pPr>
            <a:r>
              <a:rPr lang="en-US" sz="1999" b="1">
                <a:solidFill>
                  <a:srgbClr val="15120E"/>
                </a:solidFill>
                <a:latin typeface="+mj-lt"/>
                <a:ea typeface="Ramabhadra"/>
                <a:cs typeface="Ramabhadra"/>
                <a:sym typeface="Ramabhadra"/>
              </a:rPr>
              <a:t>Wide Ranges:</a:t>
            </a:r>
          </a:p>
          <a:p>
            <a:pPr algn="l">
              <a:lnSpc>
                <a:spcPts val="2399"/>
              </a:lnSpc>
              <a:spcBef>
                <a:spcPct val="0"/>
              </a:spcBef>
            </a:pPr>
            <a:r>
              <a:rPr lang="en-US" sz="1999" b="1">
                <a:solidFill>
                  <a:srgbClr val="15120E"/>
                </a:solidFill>
                <a:latin typeface="+mj-lt"/>
                <a:ea typeface="Ramabhadra"/>
                <a:cs typeface="Ramabhadra"/>
                <a:sym typeface="Ramabhadra"/>
              </a:rPr>
              <a:t>Fixed Acidity: 3.8 - 14.2</a:t>
            </a:r>
          </a:p>
          <a:p>
            <a:pPr algn="l">
              <a:lnSpc>
                <a:spcPts val="2399"/>
              </a:lnSpc>
              <a:spcBef>
                <a:spcPct val="0"/>
              </a:spcBef>
            </a:pPr>
            <a:r>
              <a:rPr lang="en-US" sz="1999" b="1">
                <a:solidFill>
                  <a:srgbClr val="15120E"/>
                </a:solidFill>
                <a:latin typeface="+mj-lt"/>
                <a:ea typeface="Ramabhadra"/>
                <a:cs typeface="Ramabhadra"/>
                <a:sym typeface="Ramabhadra"/>
              </a:rPr>
              <a:t>Residual Sugar: 0.6 - 65.8 g/L</a:t>
            </a:r>
          </a:p>
          <a:p>
            <a:pPr algn="l">
              <a:lnSpc>
                <a:spcPts val="2399"/>
              </a:lnSpc>
              <a:spcBef>
                <a:spcPct val="0"/>
              </a:spcBef>
            </a:pPr>
            <a:r>
              <a:rPr lang="en-US" sz="1999" b="1">
                <a:solidFill>
                  <a:srgbClr val="15120E"/>
                </a:solidFill>
                <a:latin typeface="+mj-lt"/>
                <a:ea typeface="Ramabhadra"/>
                <a:cs typeface="Ramabhadra"/>
                <a:sym typeface="Ramabhadra"/>
              </a:rPr>
              <a:t>Total Sulfur Dioxide: 9.0 - 440.0 mg/L</a:t>
            </a:r>
          </a:p>
          <a:p>
            <a:pPr algn="l">
              <a:lnSpc>
                <a:spcPts val="2399"/>
              </a:lnSpc>
              <a:spcBef>
                <a:spcPct val="0"/>
              </a:spcBef>
            </a:pPr>
            <a:r>
              <a:rPr lang="en-US" sz="1999" b="1">
                <a:solidFill>
                  <a:srgbClr val="15120E"/>
                </a:solidFill>
                <a:latin typeface="+mj-lt"/>
                <a:ea typeface="Ramabhadra"/>
                <a:cs typeface="Ramabhadra"/>
                <a:sym typeface="Ramabhadra"/>
              </a:rPr>
              <a:t>Typical Values:</a:t>
            </a:r>
          </a:p>
          <a:p>
            <a:pPr algn="l">
              <a:lnSpc>
                <a:spcPts val="2399"/>
              </a:lnSpc>
              <a:spcBef>
                <a:spcPct val="0"/>
              </a:spcBef>
            </a:pPr>
            <a:r>
              <a:rPr lang="en-US" sz="1999" b="1">
                <a:solidFill>
                  <a:srgbClr val="15120E"/>
                </a:solidFill>
                <a:latin typeface="+mj-lt"/>
                <a:ea typeface="Ramabhadra"/>
                <a:cs typeface="Ramabhadra"/>
                <a:sym typeface="Ramabhadra"/>
              </a:rPr>
              <a:t>Median Fixed Acidity: 6.8</a:t>
            </a:r>
          </a:p>
          <a:p>
            <a:pPr algn="l">
              <a:lnSpc>
                <a:spcPts val="2399"/>
              </a:lnSpc>
              <a:spcBef>
                <a:spcPct val="0"/>
              </a:spcBef>
            </a:pPr>
            <a:r>
              <a:rPr lang="en-US" sz="1999" b="1">
                <a:solidFill>
                  <a:srgbClr val="15120E"/>
                </a:solidFill>
                <a:latin typeface="+mj-lt"/>
                <a:ea typeface="Ramabhadra"/>
                <a:cs typeface="Ramabhadra"/>
                <a:sym typeface="Ramabhadra"/>
              </a:rPr>
              <a:t>Mean Alcohol Content: 10.51%</a:t>
            </a:r>
          </a:p>
          <a:p>
            <a:pPr algn="l">
              <a:lnSpc>
                <a:spcPts val="2399"/>
              </a:lnSpc>
              <a:spcBef>
                <a:spcPct val="0"/>
              </a:spcBef>
            </a:pPr>
            <a:r>
              <a:rPr lang="en-US" sz="1999" b="1">
                <a:solidFill>
                  <a:srgbClr val="15120E"/>
                </a:solidFill>
                <a:latin typeface="+mj-lt"/>
                <a:ea typeface="Ramabhadra"/>
                <a:cs typeface="Ramabhadra"/>
                <a:sym typeface="Ramabhadra"/>
              </a:rPr>
              <a:t>Median pH: 3.18</a:t>
            </a:r>
          </a:p>
          <a:p>
            <a:pPr algn="l">
              <a:lnSpc>
                <a:spcPts val="2399"/>
              </a:lnSpc>
              <a:spcBef>
                <a:spcPct val="0"/>
              </a:spcBef>
            </a:pPr>
            <a:r>
              <a:rPr lang="en-US" sz="1999" b="1">
                <a:solidFill>
                  <a:srgbClr val="15120E"/>
                </a:solidFill>
                <a:latin typeface="+mj-lt"/>
                <a:ea typeface="Ramabhadra"/>
                <a:cs typeface="Ramabhadra"/>
                <a:sym typeface="Ramabhadra"/>
              </a:rPr>
              <a:t>Variability Observed:</a:t>
            </a:r>
          </a:p>
          <a:p>
            <a:pPr algn="l">
              <a:lnSpc>
                <a:spcPts val="2399"/>
              </a:lnSpc>
              <a:spcBef>
                <a:spcPct val="0"/>
              </a:spcBef>
            </a:pPr>
            <a:r>
              <a:rPr lang="en-US" sz="1999" b="1">
                <a:solidFill>
                  <a:srgbClr val="15120E"/>
                </a:solidFill>
                <a:latin typeface="+mj-lt"/>
                <a:ea typeface="Ramabhadra"/>
                <a:cs typeface="Ramabhadra"/>
                <a:sym typeface="Ramabhadra"/>
              </a:rPr>
              <a:t>Skewed Distributions for Residual Sugar, Chlorides</a:t>
            </a:r>
          </a:p>
          <a:p>
            <a:pPr algn="l">
              <a:lnSpc>
                <a:spcPts val="2399"/>
              </a:lnSpc>
              <a:spcBef>
                <a:spcPct val="0"/>
              </a:spcBef>
            </a:pPr>
            <a:r>
              <a:rPr lang="en-US" sz="1999" b="1">
                <a:solidFill>
                  <a:srgbClr val="15120E"/>
                </a:solidFill>
                <a:latin typeface="+mj-lt"/>
                <a:ea typeface="Ramabhadra"/>
                <a:cs typeface="Ramabhadra"/>
                <a:sym typeface="Ramabhadra"/>
              </a:rPr>
              <a:t>Potential Outliers in Sulfur Dioxide</a:t>
            </a:r>
          </a:p>
        </p:txBody>
      </p:sp>
      <p:grpSp>
        <p:nvGrpSpPr>
          <p:cNvPr id="11" name="Group 11"/>
          <p:cNvGrpSpPr/>
          <p:nvPr/>
        </p:nvGrpSpPr>
        <p:grpSpPr>
          <a:xfrm>
            <a:off x="5889214" y="7316519"/>
            <a:ext cx="2031279" cy="301923"/>
            <a:chOff x="0" y="0"/>
            <a:chExt cx="534987" cy="79519"/>
          </a:xfrm>
        </p:grpSpPr>
        <p:sp>
          <p:nvSpPr>
            <p:cNvPr id="12" name="Freeform 12"/>
            <p:cNvSpPr/>
            <p:nvPr/>
          </p:nvSpPr>
          <p:spPr>
            <a:xfrm>
              <a:off x="0" y="0"/>
              <a:ext cx="534987" cy="79519"/>
            </a:xfrm>
            <a:custGeom>
              <a:avLst/>
              <a:gdLst/>
              <a:ahLst/>
              <a:cxnLst/>
              <a:rect l="l" t="t" r="r" b="b"/>
              <a:pathLst>
                <a:path w="534987" h="79519">
                  <a:moveTo>
                    <a:pt x="0" y="0"/>
                  </a:moveTo>
                  <a:lnTo>
                    <a:pt x="534987" y="0"/>
                  </a:lnTo>
                  <a:lnTo>
                    <a:pt x="534987" y="79519"/>
                  </a:lnTo>
                  <a:lnTo>
                    <a:pt x="0" y="79519"/>
                  </a:lnTo>
                  <a:close/>
                </a:path>
              </a:pathLst>
            </a:custGeom>
            <a:solidFill>
              <a:srgbClr val="E1BE5C"/>
            </a:solidFill>
          </p:spPr>
        </p:sp>
        <p:sp>
          <p:nvSpPr>
            <p:cNvPr id="13" name="TextBox 13"/>
            <p:cNvSpPr txBox="1"/>
            <p:nvPr/>
          </p:nvSpPr>
          <p:spPr>
            <a:xfrm>
              <a:off x="0" y="-47625"/>
              <a:ext cx="534987" cy="127144"/>
            </a:xfrm>
            <a:prstGeom prst="rect">
              <a:avLst/>
            </a:prstGeom>
          </p:spPr>
          <p:txBody>
            <a:bodyPr lIns="50800" tIns="50800" rIns="50800" bIns="50800" rtlCol="0" anchor="ctr"/>
            <a:lstStyle/>
            <a:p>
              <a:pPr algn="ctr">
                <a:lnSpc>
                  <a:spcPts val="2940"/>
                </a:lnSpc>
              </a:pPr>
              <a:endParaRPr b="1">
                <a:latin typeface="+mj-lt"/>
              </a:endParaRPr>
            </a:p>
          </p:txBody>
        </p:sp>
      </p:grpSp>
      <p:sp>
        <p:nvSpPr>
          <p:cNvPr id="14" name="TextBox 14"/>
          <p:cNvSpPr txBox="1"/>
          <p:nvPr/>
        </p:nvSpPr>
        <p:spPr>
          <a:xfrm>
            <a:off x="5889214" y="7326044"/>
            <a:ext cx="10249615" cy="1529650"/>
          </a:xfrm>
          <a:prstGeom prst="rect">
            <a:avLst/>
          </a:prstGeom>
        </p:spPr>
        <p:txBody>
          <a:bodyPr lIns="0" tIns="0" rIns="0" bIns="0" rtlCol="0" anchor="t">
            <a:spAutoFit/>
          </a:bodyPr>
          <a:lstStyle/>
          <a:p>
            <a:pPr algn="l">
              <a:lnSpc>
                <a:spcPts val="2399"/>
              </a:lnSpc>
            </a:pPr>
            <a:r>
              <a:rPr lang="en-US" sz="1999" b="1">
                <a:solidFill>
                  <a:srgbClr val="15120E"/>
                </a:solidFill>
                <a:latin typeface="+mj-lt"/>
                <a:ea typeface="Ramabhadra"/>
                <a:cs typeface="Ramabhadra"/>
                <a:sym typeface="Ramabhadra"/>
              </a:rPr>
              <a:t>Key Learnings:</a:t>
            </a:r>
          </a:p>
          <a:p>
            <a:pPr algn="l">
              <a:lnSpc>
                <a:spcPts val="2399"/>
              </a:lnSpc>
              <a:spcBef>
                <a:spcPct val="0"/>
              </a:spcBef>
            </a:pPr>
            <a:r>
              <a:rPr lang="en-US" sz="1999" b="1">
                <a:solidFill>
                  <a:srgbClr val="15120E"/>
                </a:solidFill>
                <a:latin typeface="+mj-lt"/>
                <a:ea typeface="Ramabhadra"/>
                <a:cs typeface="Ramabhadra"/>
                <a:sym typeface="Ramabhadra"/>
              </a:rPr>
              <a:t>Wide ranges in wine properties (e.g. fixed acidity 3.8-14.2, residual sugar 0.6-65.8 g/L)</a:t>
            </a:r>
          </a:p>
          <a:p>
            <a:pPr algn="l">
              <a:lnSpc>
                <a:spcPts val="2399"/>
              </a:lnSpc>
              <a:spcBef>
                <a:spcPct val="0"/>
              </a:spcBef>
            </a:pPr>
            <a:r>
              <a:rPr lang="en-US" sz="1999" b="1">
                <a:solidFill>
                  <a:srgbClr val="15120E"/>
                </a:solidFill>
                <a:latin typeface="+mj-lt"/>
                <a:ea typeface="Ramabhadra"/>
                <a:cs typeface="Ramabhadra"/>
                <a:sym typeface="Ramabhadra"/>
              </a:rPr>
              <a:t>Typical profiles (median fixed acidity 6.8, mean alcohol 10.51%, median pH 3.18)</a:t>
            </a:r>
          </a:p>
          <a:p>
            <a:pPr algn="l">
              <a:lnSpc>
                <a:spcPts val="2399"/>
              </a:lnSpc>
              <a:spcBef>
                <a:spcPct val="0"/>
              </a:spcBef>
            </a:pPr>
            <a:r>
              <a:rPr lang="en-US" sz="1999" b="1">
                <a:solidFill>
                  <a:srgbClr val="15120E"/>
                </a:solidFill>
                <a:latin typeface="+mj-lt"/>
                <a:ea typeface="Ramabhadra"/>
                <a:cs typeface="Ramabhadra"/>
                <a:sym typeface="Ramabhadra"/>
              </a:rPr>
              <a:t>Skewed distributions and potential outliers (residual sugar, chlorides, sulfur dioxide)</a:t>
            </a:r>
          </a:p>
          <a:p>
            <a:pPr algn="l">
              <a:lnSpc>
                <a:spcPts val="2399"/>
              </a:lnSpc>
              <a:spcBef>
                <a:spcPct val="0"/>
              </a:spcBef>
            </a:pPr>
            <a:r>
              <a:rPr lang="en-US" sz="1999" b="1">
                <a:solidFill>
                  <a:srgbClr val="15120E"/>
                </a:solidFill>
                <a:latin typeface="+mj-lt"/>
                <a:ea typeface="Ramabhadra"/>
                <a:cs typeface="Ramabhadra"/>
                <a:sym typeface="Ramabhadra"/>
              </a:rPr>
              <a:t>Opportunities for further analysis on drivers of wine quality and style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873171" y="2377893"/>
            <a:ext cx="3187496" cy="3210991"/>
          </a:xfrm>
          <a:custGeom>
            <a:avLst/>
            <a:gdLst/>
            <a:ahLst/>
            <a:cxnLst/>
            <a:rect l="l" t="t" r="r" b="b"/>
            <a:pathLst>
              <a:path w="3187496" h="3210991">
                <a:moveTo>
                  <a:pt x="0" y="0"/>
                </a:moveTo>
                <a:lnTo>
                  <a:pt x="3187496" y="0"/>
                </a:lnTo>
                <a:lnTo>
                  <a:pt x="3187496" y="3210991"/>
                </a:lnTo>
                <a:lnTo>
                  <a:pt x="0" y="3210991"/>
                </a:lnTo>
                <a:lnTo>
                  <a:pt x="0" y="0"/>
                </a:lnTo>
                <a:close/>
              </a:path>
            </a:pathLst>
          </a:custGeom>
          <a:blipFill>
            <a:blip r:embed="rId2"/>
            <a:stretch>
              <a:fillRect/>
            </a:stretch>
          </a:blipFill>
        </p:spPr>
      </p:sp>
      <p:sp>
        <p:nvSpPr>
          <p:cNvPr id="3" name="Freeform 3"/>
          <p:cNvSpPr/>
          <p:nvPr/>
        </p:nvSpPr>
        <p:spPr>
          <a:xfrm>
            <a:off x="4060667" y="2377893"/>
            <a:ext cx="3187496" cy="3210991"/>
          </a:xfrm>
          <a:custGeom>
            <a:avLst/>
            <a:gdLst/>
            <a:ahLst/>
            <a:cxnLst/>
            <a:rect l="l" t="t" r="r" b="b"/>
            <a:pathLst>
              <a:path w="3187496" h="3210991">
                <a:moveTo>
                  <a:pt x="0" y="0"/>
                </a:moveTo>
                <a:lnTo>
                  <a:pt x="3187496" y="0"/>
                </a:lnTo>
                <a:lnTo>
                  <a:pt x="3187496" y="3210991"/>
                </a:lnTo>
                <a:lnTo>
                  <a:pt x="0" y="3210991"/>
                </a:lnTo>
                <a:lnTo>
                  <a:pt x="0" y="0"/>
                </a:lnTo>
                <a:close/>
              </a:path>
            </a:pathLst>
          </a:custGeom>
          <a:blipFill>
            <a:blip r:embed="rId3"/>
            <a:stretch>
              <a:fillRect/>
            </a:stretch>
          </a:blipFill>
        </p:spPr>
      </p:sp>
      <p:sp>
        <p:nvSpPr>
          <p:cNvPr id="4" name="Freeform 4"/>
          <p:cNvSpPr/>
          <p:nvPr/>
        </p:nvSpPr>
        <p:spPr>
          <a:xfrm>
            <a:off x="938581" y="6246529"/>
            <a:ext cx="3185800" cy="2798519"/>
          </a:xfrm>
          <a:custGeom>
            <a:avLst/>
            <a:gdLst/>
            <a:ahLst/>
            <a:cxnLst/>
            <a:rect l="l" t="t" r="r" b="b"/>
            <a:pathLst>
              <a:path w="3185800" h="2798519">
                <a:moveTo>
                  <a:pt x="0" y="0"/>
                </a:moveTo>
                <a:lnTo>
                  <a:pt x="3185801" y="0"/>
                </a:lnTo>
                <a:lnTo>
                  <a:pt x="3185801" y="2798519"/>
                </a:lnTo>
                <a:lnTo>
                  <a:pt x="0" y="2798519"/>
                </a:lnTo>
                <a:lnTo>
                  <a:pt x="0" y="0"/>
                </a:lnTo>
                <a:close/>
              </a:path>
            </a:pathLst>
          </a:custGeom>
          <a:blipFill>
            <a:blip r:embed="rId4"/>
            <a:stretch>
              <a:fillRect l="-53" t="-14738"/>
            </a:stretch>
          </a:blipFill>
        </p:spPr>
      </p:sp>
      <p:grpSp>
        <p:nvGrpSpPr>
          <p:cNvPr id="5" name="Group 5"/>
          <p:cNvGrpSpPr/>
          <p:nvPr/>
        </p:nvGrpSpPr>
        <p:grpSpPr>
          <a:xfrm>
            <a:off x="873171" y="1028700"/>
            <a:ext cx="3863745" cy="981075"/>
            <a:chOff x="0" y="0"/>
            <a:chExt cx="1017612" cy="258390"/>
          </a:xfrm>
        </p:grpSpPr>
        <p:sp>
          <p:nvSpPr>
            <p:cNvPr id="6" name="Freeform 6"/>
            <p:cNvSpPr/>
            <p:nvPr/>
          </p:nvSpPr>
          <p:spPr>
            <a:xfrm>
              <a:off x="0" y="0"/>
              <a:ext cx="1017612" cy="258390"/>
            </a:xfrm>
            <a:custGeom>
              <a:avLst/>
              <a:gdLst/>
              <a:ahLst/>
              <a:cxnLst/>
              <a:rect l="l" t="t" r="r" b="b"/>
              <a:pathLst>
                <a:path w="1017612" h="258390">
                  <a:moveTo>
                    <a:pt x="0" y="0"/>
                  </a:moveTo>
                  <a:lnTo>
                    <a:pt x="1017612" y="0"/>
                  </a:lnTo>
                  <a:lnTo>
                    <a:pt x="1017612" y="258390"/>
                  </a:lnTo>
                  <a:lnTo>
                    <a:pt x="0" y="258390"/>
                  </a:lnTo>
                  <a:close/>
                </a:path>
              </a:pathLst>
            </a:custGeom>
            <a:solidFill>
              <a:srgbClr val="EFEA5A"/>
            </a:solidFill>
          </p:spPr>
        </p:sp>
        <p:sp>
          <p:nvSpPr>
            <p:cNvPr id="7" name="TextBox 7"/>
            <p:cNvSpPr txBox="1"/>
            <p:nvPr/>
          </p:nvSpPr>
          <p:spPr>
            <a:xfrm>
              <a:off x="0" y="-47625"/>
              <a:ext cx="1017612" cy="306015"/>
            </a:xfrm>
            <a:prstGeom prst="rect">
              <a:avLst/>
            </a:prstGeom>
          </p:spPr>
          <p:txBody>
            <a:bodyPr lIns="50800" tIns="50800" rIns="50800" bIns="50800" rtlCol="0" anchor="ctr"/>
            <a:lstStyle/>
            <a:p>
              <a:pPr algn="ctr">
                <a:lnSpc>
                  <a:spcPts val="2940"/>
                </a:lnSpc>
              </a:pPr>
              <a:endParaRPr b="1">
                <a:latin typeface="+mj-lt"/>
              </a:endParaRPr>
            </a:p>
          </p:txBody>
        </p:sp>
      </p:grpSp>
      <p:grpSp>
        <p:nvGrpSpPr>
          <p:cNvPr id="8" name="Group 8"/>
          <p:cNvGrpSpPr/>
          <p:nvPr/>
        </p:nvGrpSpPr>
        <p:grpSpPr>
          <a:xfrm>
            <a:off x="7629163" y="2502784"/>
            <a:ext cx="5566058" cy="515962"/>
            <a:chOff x="0" y="0"/>
            <a:chExt cx="1465958" cy="135891"/>
          </a:xfrm>
        </p:grpSpPr>
        <p:sp>
          <p:nvSpPr>
            <p:cNvPr id="9" name="Freeform 9"/>
            <p:cNvSpPr/>
            <p:nvPr/>
          </p:nvSpPr>
          <p:spPr>
            <a:xfrm>
              <a:off x="0" y="0"/>
              <a:ext cx="1465958" cy="135891"/>
            </a:xfrm>
            <a:custGeom>
              <a:avLst/>
              <a:gdLst/>
              <a:ahLst/>
              <a:cxnLst/>
              <a:rect l="l" t="t" r="r" b="b"/>
              <a:pathLst>
                <a:path w="1465958" h="135891">
                  <a:moveTo>
                    <a:pt x="0" y="0"/>
                  </a:moveTo>
                  <a:lnTo>
                    <a:pt x="1465958" y="0"/>
                  </a:lnTo>
                  <a:lnTo>
                    <a:pt x="1465958" y="135891"/>
                  </a:lnTo>
                  <a:lnTo>
                    <a:pt x="0" y="135891"/>
                  </a:lnTo>
                  <a:close/>
                </a:path>
              </a:pathLst>
            </a:custGeom>
            <a:solidFill>
              <a:srgbClr val="F7D063"/>
            </a:solidFill>
          </p:spPr>
        </p:sp>
        <p:sp>
          <p:nvSpPr>
            <p:cNvPr id="10" name="TextBox 10"/>
            <p:cNvSpPr txBox="1"/>
            <p:nvPr/>
          </p:nvSpPr>
          <p:spPr>
            <a:xfrm>
              <a:off x="0" y="-47625"/>
              <a:ext cx="1465958" cy="183516"/>
            </a:xfrm>
            <a:prstGeom prst="rect">
              <a:avLst/>
            </a:prstGeom>
          </p:spPr>
          <p:txBody>
            <a:bodyPr lIns="50800" tIns="50800" rIns="50800" bIns="50800" rtlCol="0" anchor="ctr"/>
            <a:lstStyle/>
            <a:p>
              <a:pPr algn="ctr">
                <a:lnSpc>
                  <a:spcPts val="2940"/>
                </a:lnSpc>
              </a:pPr>
              <a:endParaRPr b="1">
                <a:latin typeface="+mj-lt"/>
              </a:endParaRPr>
            </a:p>
          </p:txBody>
        </p:sp>
      </p:grpSp>
      <p:sp>
        <p:nvSpPr>
          <p:cNvPr id="11" name="TextBox 11"/>
          <p:cNvSpPr txBox="1"/>
          <p:nvPr/>
        </p:nvSpPr>
        <p:spPr>
          <a:xfrm>
            <a:off x="7629163" y="2601525"/>
            <a:ext cx="9170862" cy="5364033"/>
          </a:xfrm>
          <a:prstGeom prst="rect">
            <a:avLst/>
          </a:prstGeom>
        </p:spPr>
        <p:txBody>
          <a:bodyPr lIns="0" tIns="0" rIns="0" bIns="0" rtlCol="0" anchor="t">
            <a:spAutoFit/>
          </a:bodyPr>
          <a:lstStyle/>
          <a:p>
            <a:pPr algn="l">
              <a:lnSpc>
                <a:spcPts val="2799"/>
              </a:lnSpc>
              <a:spcBef>
                <a:spcPct val="0"/>
              </a:spcBef>
            </a:pPr>
            <a:r>
              <a:rPr lang="en-US" sz="1999" b="1">
                <a:solidFill>
                  <a:srgbClr val="15120E"/>
                </a:solidFill>
                <a:latin typeface="+mj-lt"/>
                <a:ea typeface="Ramabhadra"/>
                <a:cs typeface="Ramabhadra"/>
                <a:sym typeface="Ramabhadra"/>
              </a:rPr>
              <a:t>Key Insights from the Box Plot Visualizations:</a:t>
            </a:r>
          </a:p>
          <a:p>
            <a:pPr algn="l">
              <a:lnSpc>
                <a:spcPts val="2799"/>
              </a:lnSpc>
              <a:spcBef>
                <a:spcPct val="0"/>
              </a:spcBef>
            </a:pPr>
            <a:endParaRPr lang="en-US" sz="1999" b="1">
              <a:solidFill>
                <a:srgbClr val="15120E"/>
              </a:solidFill>
              <a:latin typeface="+mj-lt"/>
              <a:ea typeface="Ramabhadra"/>
              <a:cs typeface="Ramabhadra"/>
              <a:sym typeface="Ramabhadra"/>
            </a:endParaRPr>
          </a:p>
          <a:p>
            <a:pPr algn="l">
              <a:lnSpc>
                <a:spcPts val="2799"/>
              </a:lnSpc>
              <a:spcBef>
                <a:spcPct val="0"/>
              </a:spcBef>
            </a:pPr>
            <a:r>
              <a:rPr lang="en-US" sz="1999" b="1">
                <a:solidFill>
                  <a:srgbClr val="15120E"/>
                </a:solidFill>
                <a:latin typeface="+mj-lt"/>
                <a:ea typeface="Ramabhadra"/>
                <a:cs typeface="Ramabhadra"/>
                <a:sym typeface="Ramabhadra"/>
              </a:rPr>
              <a:t>The box plot of fixed acidity shows a wide spread, indicating high variability in this wine property.</a:t>
            </a:r>
          </a:p>
          <a:p>
            <a:pPr algn="l">
              <a:lnSpc>
                <a:spcPts val="2799"/>
              </a:lnSpc>
              <a:spcBef>
                <a:spcPct val="0"/>
              </a:spcBef>
            </a:pPr>
            <a:r>
              <a:rPr lang="en-US" sz="1999" b="1">
                <a:solidFill>
                  <a:srgbClr val="15120E"/>
                </a:solidFill>
                <a:latin typeface="+mj-lt"/>
                <a:ea typeface="Ramabhadra"/>
                <a:cs typeface="Ramabhadra"/>
                <a:sym typeface="Ramabhadra"/>
              </a:rPr>
              <a:t>Comparing the box plots, fixed acidity has a broader distribution than volatile acidity.</a:t>
            </a:r>
          </a:p>
          <a:p>
            <a:pPr algn="l">
              <a:lnSpc>
                <a:spcPts val="2799"/>
              </a:lnSpc>
              <a:spcBef>
                <a:spcPct val="0"/>
              </a:spcBef>
            </a:pPr>
            <a:endParaRPr lang="en-US" sz="1999" b="1">
              <a:solidFill>
                <a:srgbClr val="15120E"/>
              </a:solidFill>
              <a:latin typeface="+mj-lt"/>
              <a:ea typeface="Ramabhadra"/>
              <a:cs typeface="Ramabhadra"/>
              <a:sym typeface="Ramabhadra"/>
            </a:endParaRPr>
          </a:p>
          <a:p>
            <a:pPr algn="l">
              <a:lnSpc>
                <a:spcPts val="2799"/>
              </a:lnSpc>
              <a:spcBef>
                <a:spcPct val="0"/>
              </a:spcBef>
            </a:pPr>
            <a:r>
              <a:rPr lang="en-US" sz="1999" b="1">
                <a:solidFill>
                  <a:srgbClr val="15120E"/>
                </a:solidFill>
                <a:latin typeface="+mj-lt"/>
                <a:ea typeface="Ramabhadra"/>
                <a:cs typeface="Ramabhadra"/>
                <a:sym typeface="Ramabhadra"/>
              </a:rPr>
              <a:t>The box plot with fixed acidity, volatile acidity, and quality shows fixed acidity has the widest spread, while quality is less variable.</a:t>
            </a:r>
          </a:p>
          <a:p>
            <a:pPr algn="l">
              <a:lnSpc>
                <a:spcPts val="2799"/>
              </a:lnSpc>
              <a:spcBef>
                <a:spcPct val="0"/>
              </a:spcBef>
            </a:pPr>
            <a:r>
              <a:rPr lang="en-US" sz="1999" b="1">
                <a:solidFill>
                  <a:srgbClr val="15120E"/>
                </a:solidFill>
                <a:latin typeface="+mj-lt"/>
                <a:ea typeface="Ramabhadra"/>
                <a:cs typeface="Ramabhadra"/>
                <a:sym typeface="Ramabhadra"/>
              </a:rPr>
              <a:t>The comprehensive three-variable box plot reveals the relationships between these important wine characteristics.</a:t>
            </a:r>
          </a:p>
          <a:p>
            <a:pPr algn="l">
              <a:lnSpc>
                <a:spcPts val="2799"/>
              </a:lnSpc>
              <a:spcBef>
                <a:spcPct val="0"/>
              </a:spcBef>
            </a:pPr>
            <a:endParaRPr lang="en-US" sz="1999" b="1">
              <a:solidFill>
                <a:srgbClr val="15120E"/>
              </a:solidFill>
              <a:latin typeface="+mj-lt"/>
              <a:ea typeface="Ramabhadra"/>
              <a:cs typeface="Ramabhadra"/>
              <a:sym typeface="Ramabhadra"/>
            </a:endParaRPr>
          </a:p>
          <a:p>
            <a:pPr algn="l">
              <a:lnSpc>
                <a:spcPts val="2799"/>
              </a:lnSpc>
              <a:spcBef>
                <a:spcPct val="0"/>
              </a:spcBef>
            </a:pPr>
            <a:r>
              <a:rPr lang="en-US" sz="1999" b="1">
                <a:solidFill>
                  <a:srgbClr val="15120E"/>
                </a:solidFill>
                <a:latin typeface="+mj-lt"/>
                <a:ea typeface="Ramabhadra"/>
                <a:cs typeface="Ramabhadra"/>
                <a:sym typeface="Ramabhadra"/>
              </a:rPr>
              <a:t>These visualizations highlight the significant variability in the fixed acidity of the wine samples, as well as how it compares to other key properties like volatile acidity and quality. This provides a foundation for further exploration of factors influencing wine composition and quality.</a:t>
            </a:r>
          </a:p>
        </p:txBody>
      </p:sp>
      <p:sp>
        <p:nvSpPr>
          <p:cNvPr id="12" name="TextBox 12"/>
          <p:cNvSpPr txBox="1"/>
          <p:nvPr/>
        </p:nvSpPr>
        <p:spPr>
          <a:xfrm>
            <a:off x="873171" y="1038225"/>
            <a:ext cx="8115300" cy="971550"/>
          </a:xfrm>
          <a:prstGeom prst="rect">
            <a:avLst/>
          </a:prstGeom>
        </p:spPr>
        <p:txBody>
          <a:bodyPr lIns="0" tIns="0" rIns="0" bIns="0" rtlCol="0" anchor="t">
            <a:spAutoFit/>
          </a:bodyPr>
          <a:lstStyle/>
          <a:p>
            <a:pPr marL="0" lvl="0" indent="0" algn="l">
              <a:lnSpc>
                <a:spcPts val="7799"/>
              </a:lnSpc>
            </a:pPr>
            <a:r>
              <a:rPr lang="en-US" sz="6499" b="1" dirty="0">
                <a:solidFill>
                  <a:srgbClr val="15120E"/>
                </a:solidFill>
                <a:latin typeface="+mj-lt"/>
                <a:ea typeface="Ramabhadra"/>
                <a:cs typeface="Ramabhadra"/>
                <a:sym typeface="Ramabhadra"/>
              </a:rPr>
              <a:t>Box Plots</a:t>
            </a:r>
          </a:p>
        </p:txBody>
      </p:sp>
      <p:sp>
        <p:nvSpPr>
          <p:cNvPr id="13" name="TextBox 13"/>
          <p:cNvSpPr txBox="1"/>
          <p:nvPr/>
        </p:nvSpPr>
        <p:spPr>
          <a:xfrm>
            <a:off x="1527822" y="5152521"/>
            <a:ext cx="2151068" cy="206523"/>
          </a:xfrm>
          <a:prstGeom prst="rect">
            <a:avLst/>
          </a:prstGeom>
        </p:spPr>
        <p:txBody>
          <a:bodyPr lIns="0" tIns="0" rIns="0" bIns="0" rtlCol="0" anchor="t">
            <a:spAutoFit/>
          </a:bodyPr>
          <a:lstStyle/>
          <a:p>
            <a:pPr algn="ctr">
              <a:lnSpc>
                <a:spcPts val="1723"/>
              </a:lnSpc>
            </a:pPr>
            <a:r>
              <a:rPr lang="en-US" sz="1231" b="1">
                <a:solidFill>
                  <a:srgbClr val="15120E"/>
                </a:solidFill>
                <a:latin typeface="+mj-lt"/>
                <a:ea typeface="Canva Sans Bold"/>
                <a:cs typeface="Canva Sans Bold"/>
                <a:sym typeface="Canva Sans Bold"/>
              </a:rPr>
              <a:t>Box Plot with single variable</a:t>
            </a:r>
          </a:p>
        </p:txBody>
      </p:sp>
      <p:sp>
        <p:nvSpPr>
          <p:cNvPr id="14" name="TextBox 14"/>
          <p:cNvSpPr txBox="1"/>
          <p:nvPr/>
        </p:nvSpPr>
        <p:spPr>
          <a:xfrm>
            <a:off x="873171" y="5931014"/>
            <a:ext cx="4065733" cy="423193"/>
          </a:xfrm>
          <a:prstGeom prst="rect">
            <a:avLst/>
          </a:prstGeom>
        </p:spPr>
        <p:txBody>
          <a:bodyPr lIns="0" tIns="0" rIns="0" bIns="0" rtlCol="0" anchor="t">
            <a:spAutoFit/>
          </a:bodyPr>
          <a:lstStyle/>
          <a:p>
            <a:pPr algn="ctr">
              <a:lnSpc>
                <a:spcPts val="1723"/>
              </a:lnSpc>
            </a:pPr>
            <a:r>
              <a:rPr lang="en-US" sz="1231" b="1">
                <a:solidFill>
                  <a:srgbClr val="15120E"/>
                </a:solidFill>
                <a:latin typeface="+mj-lt"/>
                <a:ea typeface="Canva Sans Bold"/>
                <a:cs typeface="Canva Sans Bold"/>
                <a:sym typeface="Canva Sans Bold"/>
              </a:rPr>
              <a:t>Box Plot Comparison with Fixed acidity, Volatile acidity, Quality</a:t>
            </a:r>
          </a:p>
        </p:txBody>
      </p:sp>
      <p:sp>
        <p:nvSpPr>
          <p:cNvPr id="15" name="TextBox 15"/>
          <p:cNvSpPr txBox="1"/>
          <p:nvPr/>
        </p:nvSpPr>
        <p:spPr>
          <a:xfrm>
            <a:off x="4844758" y="5152521"/>
            <a:ext cx="1988392" cy="206523"/>
          </a:xfrm>
          <a:prstGeom prst="rect">
            <a:avLst/>
          </a:prstGeom>
        </p:spPr>
        <p:txBody>
          <a:bodyPr lIns="0" tIns="0" rIns="0" bIns="0" rtlCol="0" anchor="t">
            <a:spAutoFit/>
          </a:bodyPr>
          <a:lstStyle/>
          <a:p>
            <a:pPr algn="ctr">
              <a:lnSpc>
                <a:spcPts val="1723"/>
              </a:lnSpc>
            </a:pPr>
            <a:r>
              <a:rPr lang="en-US" sz="1231" b="1">
                <a:solidFill>
                  <a:srgbClr val="15120E"/>
                </a:solidFill>
                <a:latin typeface="+mj-lt"/>
                <a:ea typeface="Canva Sans Bold"/>
                <a:cs typeface="Canva Sans Bold"/>
                <a:sym typeface="Canva Sans Bold"/>
              </a:rPr>
              <a:t>Box Plot with two variable</a:t>
            </a:r>
          </a:p>
        </p:txBody>
      </p:sp>
      <p:sp>
        <p:nvSpPr>
          <p:cNvPr id="16" name="TextBox 16"/>
          <p:cNvSpPr txBox="1"/>
          <p:nvPr/>
        </p:nvSpPr>
        <p:spPr>
          <a:xfrm>
            <a:off x="909231" y="8890514"/>
            <a:ext cx="1528570" cy="145489"/>
          </a:xfrm>
          <a:prstGeom prst="rect">
            <a:avLst/>
          </a:prstGeom>
        </p:spPr>
        <p:txBody>
          <a:bodyPr lIns="0" tIns="0" rIns="0" bIns="0" rtlCol="0" anchor="t">
            <a:spAutoFit/>
          </a:bodyPr>
          <a:lstStyle/>
          <a:p>
            <a:pPr algn="ctr">
              <a:lnSpc>
                <a:spcPts val="1245"/>
              </a:lnSpc>
            </a:pPr>
            <a:r>
              <a:rPr lang="en-US" sz="889" b="1">
                <a:solidFill>
                  <a:srgbClr val="15120E"/>
                </a:solidFill>
                <a:latin typeface="+mj-lt"/>
                <a:ea typeface="Canva Sans Bold"/>
                <a:cs typeface="Canva Sans Bold"/>
                <a:sym typeface="Canva Sans Bold"/>
              </a:rPr>
              <a:t>Box Plot with three variable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2571628"/>
            <a:ext cx="3538267" cy="3564348"/>
          </a:xfrm>
          <a:custGeom>
            <a:avLst/>
            <a:gdLst/>
            <a:ahLst/>
            <a:cxnLst/>
            <a:rect l="l" t="t" r="r" b="b"/>
            <a:pathLst>
              <a:path w="3538267" h="3564348">
                <a:moveTo>
                  <a:pt x="0" y="0"/>
                </a:moveTo>
                <a:lnTo>
                  <a:pt x="3538267" y="0"/>
                </a:lnTo>
                <a:lnTo>
                  <a:pt x="3538267" y="3564348"/>
                </a:lnTo>
                <a:lnTo>
                  <a:pt x="0" y="3564348"/>
                </a:lnTo>
                <a:lnTo>
                  <a:pt x="0" y="0"/>
                </a:lnTo>
                <a:close/>
              </a:path>
            </a:pathLst>
          </a:custGeom>
          <a:blipFill>
            <a:blip r:embed="rId2"/>
            <a:stretch>
              <a:fillRect/>
            </a:stretch>
          </a:blipFill>
        </p:spPr>
      </p:sp>
      <p:grpSp>
        <p:nvGrpSpPr>
          <p:cNvPr id="3" name="Group 3"/>
          <p:cNvGrpSpPr/>
          <p:nvPr/>
        </p:nvGrpSpPr>
        <p:grpSpPr>
          <a:xfrm>
            <a:off x="1028700" y="1028700"/>
            <a:ext cx="4641391" cy="981075"/>
            <a:chOff x="0" y="0"/>
            <a:chExt cx="1222424" cy="258390"/>
          </a:xfrm>
        </p:grpSpPr>
        <p:sp>
          <p:nvSpPr>
            <p:cNvPr id="4" name="Freeform 4"/>
            <p:cNvSpPr/>
            <p:nvPr/>
          </p:nvSpPr>
          <p:spPr>
            <a:xfrm>
              <a:off x="0" y="0"/>
              <a:ext cx="1222424" cy="258390"/>
            </a:xfrm>
            <a:custGeom>
              <a:avLst/>
              <a:gdLst/>
              <a:ahLst/>
              <a:cxnLst/>
              <a:rect l="l" t="t" r="r" b="b"/>
              <a:pathLst>
                <a:path w="1222424" h="258390">
                  <a:moveTo>
                    <a:pt x="0" y="0"/>
                  </a:moveTo>
                  <a:lnTo>
                    <a:pt x="1222424" y="0"/>
                  </a:lnTo>
                  <a:lnTo>
                    <a:pt x="1222424" y="258390"/>
                  </a:lnTo>
                  <a:lnTo>
                    <a:pt x="0" y="258390"/>
                  </a:lnTo>
                  <a:close/>
                </a:path>
              </a:pathLst>
            </a:custGeom>
            <a:solidFill>
              <a:srgbClr val="EFEA5A"/>
            </a:solidFill>
          </p:spPr>
        </p:sp>
        <p:sp>
          <p:nvSpPr>
            <p:cNvPr id="5" name="TextBox 5"/>
            <p:cNvSpPr txBox="1"/>
            <p:nvPr/>
          </p:nvSpPr>
          <p:spPr>
            <a:xfrm>
              <a:off x="0" y="-47625"/>
              <a:ext cx="1222424" cy="306015"/>
            </a:xfrm>
            <a:prstGeom prst="rect">
              <a:avLst/>
            </a:prstGeom>
          </p:spPr>
          <p:txBody>
            <a:bodyPr lIns="50800" tIns="50800" rIns="50800" bIns="50800" rtlCol="0" anchor="ctr"/>
            <a:lstStyle/>
            <a:p>
              <a:pPr algn="ctr">
                <a:lnSpc>
                  <a:spcPts val="2940"/>
                </a:lnSpc>
              </a:pPr>
              <a:endParaRPr b="1">
                <a:latin typeface="+mj-lt"/>
              </a:endParaRPr>
            </a:p>
          </p:txBody>
        </p:sp>
      </p:grpSp>
      <p:sp>
        <p:nvSpPr>
          <p:cNvPr id="6" name="Freeform 6"/>
          <p:cNvSpPr/>
          <p:nvPr/>
        </p:nvSpPr>
        <p:spPr>
          <a:xfrm>
            <a:off x="1028700" y="5871907"/>
            <a:ext cx="4111857" cy="3937103"/>
          </a:xfrm>
          <a:custGeom>
            <a:avLst/>
            <a:gdLst/>
            <a:ahLst/>
            <a:cxnLst/>
            <a:rect l="l" t="t" r="r" b="b"/>
            <a:pathLst>
              <a:path w="4111857" h="3937103">
                <a:moveTo>
                  <a:pt x="0" y="0"/>
                </a:moveTo>
                <a:lnTo>
                  <a:pt x="4111857" y="0"/>
                </a:lnTo>
                <a:lnTo>
                  <a:pt x="4111857" y="3937104"/>
                </a:lnTo>
                <a:lnTo>
                  <a:pt x="0" y="3937104"/>
                </a:lnTo>
                <a:lnTo>
                  <a:pt x="0" y="0"/>
                </a:lnTo>
                <a:close/>
              </a:path>
            </a:pathLst>
          </a:custGeom>
          <a:blipFill>
            <a:blip r:embed="rId3"/>
            <a:stretch>
              <a:fillRect/>
            </a:stretch>
          </a:blipFill>
        </p:spPr>
      </p:sp>
      <p:grpSp>
        <p:nvGrpSpPr>
          <p:cNvPr id="7" name="Group 7"/>
          <p:cNvGrpSpPr/>
          <p:nvPr/>
        </p:nvGrpSpPr>
        <p:grpSpPr>
          <a:xfrm>
            <a:off x="6801995" y="3600450"/>
            <a:ext cx="4852632" cy="452329"/>
            <a:chOff x="0" y="0"/>
            <a:chExt cx="1278059" cy="119132"/>
          </a:xfrm>
        </p:grpSpPr>
        <p:sp>
          <p:nvSpPr>
            <p:cNvPr id="8" name="Freeform 8"/>
            <p:cNvSpPr/>
            <p:nvPr/>
          </p:nvSpPr>
          <p:spPr>
            <a:xfrm>
              <a:off x="0" y="0"/>
              <a:ext cx="1278059" cy="119132"/>
            </a:xfrm>
            <a:custGeom>
              <a:avLst/>
              <a:gdLst/>
              <a:ahLst/>
              <a:cxnLst/>
              <a:rect l="l" t="t" r="r" b="b"/>
              <a:pathLst>
                <a:path w="1278059" h="119132">
                  <a:moveTo>
                    <a:pt x="0" y="0"/>
                  </a:moveTo>
                  <a:lnTo>
                    <a:pt x="1278059" y="0"/>
                  </a:lnTo>
                  <a:lnTo>
                    <a:pt x="1278059" y="119132"/>
                  </a:lnTo>
                  <a:lnTo>
                    <a:pt x="0" y="119132"/>
                  </a:lnTo>
                  <a:close/>
                </a:path>
              </a:pathLst>
            </a:custGeom>
            <a:solidFill>
              <a:srgbClr val="E1BE5C"/>
            </a:solidFill>
          </p:spPr>
        </p:sp>
        <p:sp>
          <p:nvSpPr>
            <p:cNvPr id="9" name="TextBox 9"/>
            <p:cNvSpPr txBox="1"/>
            <p:nvPr/>
          </p:nvSpPr>
          <p:spPr>
            <a:xfrm>
              <a:off x="0" y="-47625"/>
              <a:ext cx="1278059" cy="166757"/>
            </a:xfrm>
            <a:prstGeom prst="rect">
              <a:avLst/>
            </a:prstGeom>
          </p:spPr>
          <p:txBody>
            <a:bodyPr lIns="50800" tIns="50800" rIns="50800" bIns="50800" rtlCol="0" anchor="ctr"/>
            <a:lstStyle/>
            <a:p>
              <a:pPr algn="ctr">
                <a:lnSpc>
                  <a:spcPts val="2940"/>
                </a:lnSpc>
              </a:pPr>
              <a:endParaRPr b="1">
                <a:latin typeface="+mj-lt"/>
              </a:endParaRPr>
            </a:p>
          </p:txBody>
        </p:sp>
      </p:grpSp>
      <p:sp>
        <p:nvSpPr>
          <p:cNvPr id="10" name="TextBox 10"/>
          <p:cNvSpPr txBox="1"/>
          <p:nvPr/>
        </p:nvSpPr>
        <p:spPr>
          <a:xfrm>
            <a:off x="6801995" y="3656301"/>
            <a:ext cx="10306794" cy="4645887"/>
          </a:xfrm>
          <a:prstGeom prst="rect">
            <a:avLst/>
          </a:prstGeom>
        </p:spPr>
        <p:txBody>
          <a:bodyPr lIns="0" tIns="0" rIns="0" bIns="0" rtlCol="0" anchor="t">
            <a:spAutoFit/>
          </a:bodyPr>
          <a:lstStyle/>
          <a:p>
            <a:pPr algn="just">
              <a:lnSpc>
                <a:spcPts val="2799"/>
              </a:lnSpc>
            </a:pPr>
            <a:r>
              <a:rPr lang="en-US" sz="1999" b="1">
                <a:solidFill>
                  <a:srgbClr val="15120E"/>
                </a:solidFill>
                <a:latin typeface="+mj-lt"/>
                <a:ea typeface="Canva Sans Bold"/>
                <a:cs typeface="Canva Sans Bold"/>
                <a:sym typeface="Canva Sans Bold"/>
              </a:rPr>
              <a:t>Statistical Inferences and Key Insights</a:t>
            </a:r>
          </a:p>
          <a:p>
            <a:pPr algn="just">
              <a:lnSpc>
                <a:spcPts val="2799"/>
              </a:lnSpc>
            </a:pPr>
            <a:endParaRPr lang="en-US" sz="1999" b="1">
              <a:solidFill>
                <a:srgbClr val="15120E"/>
              </a:solidFill>
              <a:latin typeface="+mj-lt"/>
              <a:ea typeface="Canva Sans Bold"/>
              <a:cs typeface="Canva Sans Bold"/>
              <a:sym typeface="Canva Sans Bold"/>
            </a:endParaRPr>
          </a:p>
          <a:p>
            <a:pPr algn="just">
              <a:lnSpc>
                <a:spcPts val="2799"/>
              </a:lnSpc>
            </a:pPr>
            <a:r>
              <a:rPr lang="en-US" sz="1999" b="1">
                <a:solidFill>
                  <a:srgbClr val="15120E"/>
                </a:solidFill>
                <a:latin typeface="+mj-lt"/>
                <a:ea typeface="Canva Sans Bold"/>
                <a:cs typeface="Canva Sans Bold"/>
                <a:sym typeface="Canva Sans Bold"/>
              </a:rPr>
              <a:t>Alcohol vs. Quality</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Slight positive correlation: Higher alcohol may improve quality.</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Quality mostly clustered around 5-6, suggesting other influencing factors.</a:t>
            </a:r>
          </a:p>
          <a:p>
            <a:pPr algn="just">
              <a:lnSpc>
                <a:spcPts val="2799"/>
              </a:lnSpc>
            </a:pPr>
            <a:r>
              <a:rPr lang="en-US" sz="1999" b="1">
                <a:solidFill>
                  <a:srgbClr val="15120E"/>
                </a:solidFill>
                <a:latin typeface="+mj-lt"/>
                <a:ea typeface="Canva Sans Bold"/>
                <a:cs typeface="Canva Sans Bold"/>
                <a:sym typeface="Canva Sans Bold"/>
              </a:rPr>
              <a:t>Pair Plot Observations</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Fixed Acidity &amp; Quality: Limited impact, no clear trend.</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Volatile Acidity &amp; Quality: Slight negative impact but weak correlation.</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Multi-Variable Influence: Quality influenced by multiple variables; no single predictor is dominant.</a:t>
            </a:r>
          </a:p>
          <a:p>
            <a:pPr algn="just">
              <a:lnSpc>
                <a:spcPts val="2799"/>
              </a:lnSpc>
            </a:pPr>
            <a:endParaRPr lang="en-US" sz="1999" b="1">
              <a:solidFill>
                <a:srgbClr val="15120E"/>
              </a:solidFill>
              <a:latin typeface="+mj-lt"/>
              <a:ea typeface="Canva Sans Bold"/>
              <a:cs typeface="Canva Sans Bold"/>
              <a:sym typeface="Canva Sans Bold"/>
            </a:endParaRPr>
          </a:p>
          <a:p>
            <a:pPr algn="just">
              <a:lnSpc>
                <a:spcPts val="2799"/>
              </a:lnSpc>
            </a:pPr>
            <a:r>
              <a:rPr lang="en-US" sz="1999" b="1">
                <a:solidFill>
                  <a:srgbClr val="15120E"/>
                </a:solidFill>
                <a:latin typeface="+mj-lt"/>
                <a:ea typeface="Canva Sans Bold"/>
                <a:cs typeface="Canva Sans Bold"/>
                <a:sym typeface="Canva Sans Bold"/>
              </a:rPr>
              <a:t>Key Takeaways</a:t>
            </a:r>
          </a:p>
          <a:p>
            <a:pPr marL="431799" lvl="1" indent="-215899" algn="just">
              <a:lnSpc>
                <a:spcPts val="2799"/>
              </a:lnSpc>
              <a:buFont typeface="Arial"/>
              <a:buChar char="•"/>
            </a:pPr>
            <a:r>
              <a:rPr lang="en-US" sz="1999" b="1">
                <a:solidFill>
                  <a:srgbClr val="15120E"/>
                </a:solidFill>
                <a:latin typeface="+mj-lt"/>
                <a:ea typeface="Canva Sans Bold"/>
                <a:cs typeface="Canva Sans Bold"/>
                <a:sym typeface="Canva Sans Bold"/>
              </a:rPr>
              <a:t>Complexity of Quality Determinants: Multi-variable approach needed to understand quality.</a:t>
            </a:r>
          </a:p>
        </p:txBody>
      </p:sp>
      <p:sp>
        <p:nvSpPr>
          <p:cNvPr id="11" name="TextBox 11"/>
          <p:cNvSpPr txBox="1"/>
          <p:nvPr/>
        </p:nvSpPr>
        <p:spPr>
          <a:xfrm>
            <a:off x="1028700" y="1038225"/>
            <a:ext cx="7076535" cy="971550"/>
          </a:xfrm>
          <a:prstGeom prst="rect">
            <a:avLst/>
          </a:prstGeom>
        </p:spPr>
        <p:txBody>
          <a:bodyPr lIns="0" tIns="0" rIns="0" bIns="0" rtlCol="0" anchor="t">
            <a:spAutoFit/>
          </a:bodyPr>
          <a:lstStyle/>
          <a:p>
            <a:pPr marL="0" lvl="0" indent="0" algn="l">
              <a:lnSpc>
                <a:spcPts val="7799"/>
              </a:lnSpc>
            </a:pPr>
            <a:r>
              <a:rPr lang="en-US" sz="6499" b="1">
                <a:solidFill>
                  <a:srgbClr val="15120E"/>
                </a:solidFill>
                <a:latin typeface="+mj-lt"/>
                <a:ea typeface="Ramabhadra"/>
                <a:cs typeface="Ramabhadra"/>
                <a:sym typeface="Ramabhadra"/>
              </a:rPr>
              <a:t>Scatter Plot</a:t>
            </a:r>
          </a:p>
        </p:txBody>
      </p:sp>
      <p:sp>
        <p:nvSpPr>
          <p:cNvPr id="12" name="TextBox 12"/>
          <p:cNvSpPr txBox="1"/>
          <p:nvPr/>
        </p:nvSpPr>
        <p:spPr>
          <a:xfrm>
            <a:off x="1028700" y="2122613"/>
            <a:ext cx="11847613" cy="449015"/>
          </a:xfrm>
          <a:prstGeom prst="rect">
            <a:avLst/>
          </a:prstGeom>
        </p:spPr>
        <p:txBody>
          <a:bodyPr lIns="0" tIns="0" rIns="0" bIns="0" rtlCol="0" anchor="t">
            <a:spAutoFit/>
          </a:bodyPr>
          <a:lstStyle/>
          <a:p>
            <a:pPr algn="ctr">
              <a:lnSpc>
                <a:spcPts val="3690"/>
              </a:lnSpc>
            </a:pPr>
            <a:r>
              <a:rPr lang="en-US" sz="2635" b="1">
                <a:solidFill>
                  <a:srgbClr val="15120E"/>
                </a:solidFill>
                <a:latin typeface="+mj-lt"/>
                <a:ea typeface="Canva Sans Bold"/>
                <a:cs typeface="Canva Sans Bold"/>
                <a:sym typeface="Canva Sans Bold"/>
              </a:rPr>
              <a:t>Scatter plots between independent variable and the dependent variable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2295003"/>
            <a:ext cx="11040302" cy="2513283"/>
            <a:chOff x="0" y="0"/>
            <a:chExt cx="2907734" cy="661935"/>
          </a:xfrm>
        </p:grpSpPr>
        <p:sp>
          <p:nvSpPr>
            <p:cNvPr id="3" name="Freeform 3"/>
            <p:cNvSpPr/>
            <p:nvPr/>
          </p:nvSpPr>
          <p:spPr>
            <a:xfrm>
              <a:off x="0" y="0"/>
              <a:ext cx="2907734" cy="661935"/>
            </a:xfrm>
            <a:custGeom>
              <a:avLst/>
              <a:gdLst/>
              <a:ahLst/>
              <a:cxnLst/>
              <a:rect l="l" t="t" r="r" b="b"/>
              <a:pathLst>
                <a:path w="2907734" h="661935">
                  <a:moveTo>
                    <a:pt x="0" y="0"/>
                  </a:moveTo>
                  <a:lnTo>
                    <a:pt x="2907734" y="0"/>
                  </a:lnTo>
                  <a:lnTo>
                    <a:pt x="2907734" y="661935"/>
                  </a:lnTo>
                  <a:lnTo>
                    <a:pt x="0" y="661935"/>
                  </a:lnTo>
                  <a:close/>
                </a:path>
              </a:pathLst>
            </a:custGeom>
            <a:solidFill>
              <a:srgbClr val="E1BE5C"/>
            </a:solidFill>
          </p:spPr>
        </p:sp>
        <p:sp>
          <p:nvSpPr>
            <p:cNvPr id="4" name="TextBox 4"/>
            <p:cNvSpPr txBox="1"/>
            <p:nvPr/>
          </p:nvSpPr>
          <p:spPr>
            <a:xfrm>
              <a:off x="0" y="-47625"/>
              <a:ext cx="2907734" cy="709560"/>
            </a:xfrm>
            <a:prstGeom prst="rect">
              <a:avLst/>
            </a:prstGeom>
          </p:spPr>
          <p:txBody>
            <a:bodyPr lIns="50800" tIns="50800" rIns="50800" bIns="50800" rtlCol="0" anchor="ctr"/>
            <a:lstStyle/>
            <a:p>
              <a:pPr algn="ctr">
                <a:lnSpc>
                  <a:spcPts val="2940"/>
                </a:lnSpc>
              </a:pPr>
              <a:endParaRPr b="1">
                <a:latin typeface="+mj-lt"/>
              </a:endParaRPr>
            </a:p>
          </p:txBody>
        </p:sp>
      </p:grpSp>
      <p:sp>
        <p:nvSpPr>
          <p:cNvPr id="5" name="Freeform 5"/>
          <p:cNvSpPr/>
          <p:nvPr/>
        </p:nvSpPr>
        <p:spPr>
          <a:xfrm>
            <a:off x="1028700" y="3295128"/>
            <a:ext cx="11676537" cy="1513158"/>
          </a:xfrm>
          <a:custGeom>
            <a:avLst/>
            <a:gdLst/>
            <a:ahLst/>
            <a:cxnLst/>
            <a:rect l="l" t="t" r="r" b="b"/>
            <a:pathLst>
              <a:path w="11676537" h="1513158">
                <a:moveTo>
                  <a:pt x="0" y="0"/>
                </a:moveTo>
                <a:lnTo>
                  <a:pt x="11676537" y="0"/>
                </a:lnTo>
                <a:lnTo>
                  <a:pt x="11676537" y="1513158"/>
                </a:lnTo>
                <a:lnTo>
                  <a:pt x="0" y="1513158"/>
                </a:lnTo>
                <a:lnTo>
                  <a:pt x="0" y="0"/>
                </a:lnTo>
                <a:close/>
              </a:path>
            </a:pathLst>
          </a:custGeom>
          <a:blipFill>
            <a:blip r:embed="rId2"/>
            <a:stretch>
              <a:fillRect/>
            </a:stretch>
          </a:blipFill>
        </p:spPr>
      </p:sp>
      <p:sp>
        <p:nvSpPr>
          <p:cNvPr id="6" name="Freeform 6"/>
          <p:cNvSpPr/>
          <p:nvPr/>
        </p:nvSpPr>
        <p:spPr>
          <a:xfrm>
            <a:off x="1028700" y="6202044"/>
            <a:ext cx="7279771" cy="2987966"/>
          </a:xfrm>
          <a:custGeom>
            <a:avLst/>
            <a:gdLst/>
            <a:ahLst/>
            <a:cxnLst/>
            <a:rect l="l" t="t" r="r" b="b"/>
            <a:pathLst>
              <a:path w="7279771" h="2987966">
                <a:moveTo>
                  <a:pt x="0" y="0"/>
                </a:moveTo>
                <a:lnTo>
                  <a:pt x="7279771" y="0"/>
                </a:lnTo>
                <a:lnTo>
                  <a:pt x="7279771" y="2987966"/>
                </a:lnTo>
                <a:lnTo>
                  <a:pt x="0" y="2987966"/>
                </a:lnTo>
                <a:lnTo>
                  <a:pt x="0" y="0"/>
                </a:lnTo>
                <a:close/>
              </a:path>
            </a:pathLst>
          </a:custGeom>
          <a:blipFill>
            <a:blip r:embed="rId3"/>
            <a:stretch>
              <a:fillRect/>
            </a:stretch>
          </a:blipFill>
          <a:ln cap="sq">
            <a:noFill/>
            <a:prstDash val="dash"/>
            <a:miter/>
          </a:ln>
        </p:spPr>
      </p:sp>
      <p:grpSp>
        <p:nvGrpSpPr>
          <p:cNvPr id="7" name="Group 7"/>
          <p:cNvGrpSpPr/>
          <p:nvPr/>
        </p:nvGrpSpPr>
        <p:grpSpPr>
          <a:xfrm>
            <a:off x="1028700" y="5061621"/>
            <a:ext cx="15817267" cy="807048"/>
            <a:chOff x="0" y="0"/>
            <a:chExt cx="4165865" cy="212556"/>
          </a:xfrm>
        </p:grpSpPr>
        <p:sp>
          <p:nvSpPr>
            <p:cNvPr id="8" name="Freeform 8"/>
            <p:cNvSpPr/>
            <p:nvPr/>
          </p:nvSpPr>
          <p:spPr>
            <a:xfrm>
              <a:off x="0" y="0"/>
              <a:ext cx="4165865" cy="212556"/>
            </a:xfrm>
            <a:custGeom>
              <a:avLst/>
              <a:gdLst/>
              <a:ahLst/>
              <a:cxnLst/>
              <a:rect l="l" t="t" r="r" b="b"/>
              <a:pathLst>
                <a:path w="4165865" h="212556">
                  <a:moveTo>
                    <a:pt x="0" y="0"/>
                  </a:moveTo>
                  <a:lnTo>
                    <a:pt x="4165865" y="0"/>
                  </a:lnTo>
                  <a:lnTo>
                    <a:pt x="4165865" y="212556"/>
                  </a:lnTo>
                  <a:lnTo>
                    <a:pt x="0" y="212556"/>
                  </a:lnTo>
                  <a:close/>
                </a:path>
              </a:pathLst>
            </a:custGeom>
            <a:solidFill>
              <a:srgbClr val="E1BE5C"/>
            </a:solidFill>
          </p:spPr>
        </p:sp>
        <p:sp>
          <p:nvSpPr>
            <p:cNvPr id="9" name="TextBox 9"/>
            <p:cNvSpPr txBox="1"/>
            <p:nvPr/>
          </p:nvSpPr>
          <p:spPr>
            <a:xfrm>
              <a:off x="0" y="-47625"/>
              <a:ext cx="4165865" cy="260181"/>
            </a:xfrm>
            <a:prstGeom prst="rect">
              <a:avLst/>
            </a:prstGeom>
          </p:spPr>
          <p:txBody>
            <a:bodyPr lIns="50800" tIns="50800" rIns="50800" bIns="50800" rtlCol="0" anchor="ctr"/>
            <a:lstStyle/>
            <a:p>
              <a:pPr algn="ctr">
                <a:lnSpc>
                  <a:spcPts val="2940"/>
                </a:lnSpc>
              </a:pPr>
              <a:endParaRPr b="1">
                <a:latin typeface="+mj-lt"/>
              </a:endParaRPr>
            </a:p>
          </p:txBody>
        </p:sp>
      </p:grpSp>
      <p:sp>
        <p:nvSpPr>
          <p:cNvPr id="10" name="Freeform 10"/>
          <p:cNvSpPr/>
          <p:nvPr/>
        </p:nvSpPr>
        <p:spPr>
          <a:xfrm>
            <a:off x="8502356" y="6008443"/>
            <a:ext cx="4431628" cy="4051636"/>
          </a:xfrm>
          <a:custGeom>
            <a:avLst/>
            <a:gdLst/>
            <a:ahLst/>
            <a:cxnLst/>
            <a:rect l="l" t="t" r="r" b="b"/>
            <a:pathLst>
              <a:path w="4431628" h="4051636">
                <a:moveTo>
                  <a:pt x="0" y="0"/>
                </a:moveTo>
                <a:lnTo>
                  <a:pt x="4431628" y="0"/>
                </a:lnTo>
                <a:lnTo>
                  <a:pt x="4431628" y="4051636"/>
                </a:lnTo>
                <a:lnTo>
                  <a:pt x="0" y="4051636"/>
                </a:lnTo>
                <a:lnTo>
                  <a:pt x="0" y="0"/>
                </a:lnTo>
                <a:close/>
              </a:path>
            </a:pathLst>
          </a:custGeom>
          <a:blipFill>
            <a:blip r:embed="rId4"/>
            <a:stretch>
              <a:fillRect l="-7586"/>
            </a:stretch>
          </a:blipFill>
          <a:ln w="38100" cap="sq">
            <a:solidFill>
              <a:srgbClr val="000000"/>
            </a:solidFill>
            <a:prstDash val="solid"/>
            <a:miter/>
          </a:ln>
        </p:spPr>
      </p:sp>
      <p:grpSp>
        <p:nvGrpSpPr>
          <p:cNvPr id="11" name="Group 11"/>
          <p:cNvGrpSpPr/>
          <p:nvPr/>
        </p:nvGrpSpPr>
        <p:grpSpPr>
          <a:xfrm>
            <a:off x="1028700" y="1028700"/>
            <a:ext cx="8124305" cy="1009128"/>
            <a:chOff x="0" y="0"/>
            <a:chExt cx="2139735" cy="265778"/>
          </a:xfrm>
        </p:grpSpPr>
        <p:sp>
          <p:nvSpPr>
            <p:cNvPr id="12" name="Freeform 12"/>
            <p:cNvSpPr/>
            <p:nvPr/>
          </p:nvSpPr>
          <p:spPr>
            <a:xfrm>
              <a:off x="0" y="0"/>
              <a:ext cx="2139735" cy="265778"/>
            </a:xfrm>
            <a:custGeom>
              <a:avLst/>
              <a:gdLst/>
              <a:ahLst/>
              <a:cxnLst/>
              <a:rect l="l" t="t" r="r" b="b"/>
              <a:pathLst>
                <a:path w="2139735" h="265778">
                  <a:moveTo>
                    <a:pt x="0" y="0"/>
                  </a:moveTo>
                  <a:lnTo>
                    <a:pt x="2139735" y="0"/>
                  </a:lnTo>
                  <a:lnTo>
                    <a:pt x="2139735" y="265778"/>
                  </a:lnTo>
                  <a:lnTo>
                    <a:pt x="0" y="265778"/>
                  </a:lnTo>
                  <a:close/>
                </a:path>
              </a:pathLst>
            </a:custGeom>
            <a:solidFill>
              <a:srgbClr val="EFEA5A"/>
            </a:solidFill>
          </p:spPr>
        </p:sp>
        <p:sp>
          <p:nvSpPr>
            <p:cNvPr id="13" name="TextBox 13"/>
            <p:cNvSpPr txBox="1"/>
            <p:nvPr/>
          </p:nvSpPr>
          <p:spPr>
            <a:xfrm>
              <a:off x="0" y="-47625"/>
              <a:ext cx="2139735" cy="313403"/>
            </a:xfrm>
            <a:prstGeom prst="rect">
              <a:avLst/>
            </a:prstGeom>
          </p:spPr>
          <p:txBody>
            <a:bodyPr lIns="50800" tIns="50800" rIns="50800" bIns="50800" rtlCol="0" anchor="ctr"/>
            <a:lstStyle/>
            <a:p>
              <a:pPr algn="ctr">
                <a:lnSpc>
                  <a:spcPts val="2940"/>
                </a:lnSpc>
              </a:pPr>
              <a:endParaRPr b="1">
                <a:latin typeface="+mj-lt"/>
              </a:endParaRPr>
            </a:p>
          </p:txBody>
        </p:sp>
      </p:grpSp>
      <p:sp>
        <p:nvSpPr>
          <p:cNvPr id="14" name="Freeform 14"/>
          <p:cNvSpPr/>
          <p:nvPr/>
        </p:nvSpPr>
        <p:spPr>
          <a:xfrm>
            <a:off x="13095909" y="6004879"/>
            <a:ext cx="4023519" cy="4055200"/>
          </a:xfrm>
          <a:custGeom>
            <a:avLst/>
            <a:gdLst/>
            <a:ahLst/>
            <a:cxnLst/>
            <a:rect l="l" t="t" r="r" b="b"/>
            <a:pathLst>
              <a:path w="4023519" h="4055200">
                <a:moveTo>
                  <a:pt x="0" y="0"/>
                </a:moveTo>
                <a:lnTo>
                  <a:pt x="4023519" y="0"/>
                </a:lnTo>
                <a:lnTo>
                  <a:pt x="4023519" y="4055200"/>
                </a:lnTo>
                <a:lnTo>
                  <a:pt x="0" y="4055200"/>
                </a:lnTo>
                <a:lnTo>
                  <a:pt x="0" y="0"/>
                </a:lnTo>
                <a:close/>
              </a:path>
            </a:pathLst>
          </a:custGeom>
          <a:blipFill>
            <a:blip r:embed="rId5"/>
            <a:stretch>
              <a:fillRect/>
            </a:stretch>
          </a:blipFill>
          <a:ln w="38100" cap="sq">
            <a:solidFill>
              <a:srgbClr val="000000"/>
            </a:solidFill>
            <a:prstDash val="solid"/>
            <a:miter/>
          </a:ln>
        </p:spPr>
      </p:sp>
      <p:sp>
        <p:nvSpPr>
          <p:cNvPr id="15" name="TextBox 15"/>
          <p:cNvSpPr txBox="1"/>
          <p:nvPr/>
        </p:nvSpPr>
        <p:spPr>
          <a:xfrm>
            <a:off x="1028700" y="1038225"/>
            <a:ext cx="8124305" cy="971550"/>
          </a:xfrm>
          <a:prstGeom prst="rect">
            <a:avLst/>
          </a:prstGeom>
        </p:spPr>
        <p:txBody>
          <a:bodyPr lIns="0" tIns="0" rIns="0" bIns="0" rtlCol="0" anchor="t">
            <a:spAutoFit/>
          </a:bodyPr>
          <a:lstStyle/>
          <a:p>
            <a:pPr marL="0" lvl="0" indent="0" algn="ctr">
              <a:lnSpc>
                <a:spcPts val="7799"/>
              </a:lnSpc>
            </a:pPr>
            <a:r>
              <a:rPr lang="en-US" sz="6499" b="1">
                <a:solidFill>
                  <a:srgbClr val="15120E"/>
                </a:solidFill>
                <a:latin typeface="+mj-lt"/>
                <a:ea typeface="Ramabhadra"/>
                <a:cs typeface="Ramabhadra"/>
                <a:sym typeface="Ramabhadra"/>
              </a:rPr>
              <a:t>Correlation Analysis </a:t>
            </a:r>
          </a:p>
        </p:txBody>
      </p:sp>
      <p:sp>
        <p:nvSpPr>
          <p:cNvPr id="16" name="TextBox 16"/>
          <p:cNvSpPr txBox="1"/>
          <p:nvPr/>
        </p:nvSpPr>
        <p:spPr>
          <a:xfrm>
            <a:off x="1028700" y="2295003"/>
            <a:ext cx="6677388" cy="714375"/>
          </a:xfrm>
          <a:prstGeom prst="rect">
            <a:avLst/>
          </a:prstGeom>
        </p:spPr>
        <p:txBody>
          <a:bodyPr lIns="0" tIns="0" rIns="0" bIns="0" rtlCol="0" anchor="t">
            <a:spAutoFit/>
          </a:bodyPr>
          <a:lstStyle/>
          <a:p>
            <a:pPr algn="ctr">
              <a:lnSpc>
                <a:spcPts val="5640"/>
              </a:lnSpc>
              <a:spcBef>
                <a:spcPct val="0"/>
              </a:spcBef>
            </a:pPr>
            <a:r>
              <a:rPr lang="en-US" sz="4700" b="1">
                <a:solidFill>
                  <a:srgbClr val="15120E"/>
                </a:solidFill>
                <a:latin typeface="+mj-lt"/>
                <a:ea typeface="Ramabhadra"/>
                <a:cs typeface="Ramabhadra"/>
                <a:sym typeface="Ramabhadra"/>
              </a:rPr>
              <a:t>Correlation Coefficents</a:t>
            </a:r>
          </a:p>
        </p:txBody>
      </p:sp>
      <p:sp>
        <p:nvSpPr>
          <p:cNvPr id="17" name="TextBox 17"/>
          <p:cNvSpPr txBox="1"/>
          <p:nvPr/>
        </p:nvSpPr>
        <p:spPr>
          <a:xfrm>
            <a:off x="1028700" y="5105400"/>
            <a:ext cx="16090728" cy="763269"/>
          </a:xfrm>
          <a:prstGeom prst="rect">
            <a:avLst/>
          </a:prstGeom>
        </p:spPr>
        <p:txBody>
          <a:bodyPr lIns="0" tIns="0" rIns="0" bIns="0" rtlCol="0" anchor="t">
            <a:spAutoFit/>
          </a:bodyPr>
          <a:lstStyle/>
          <a:p>
            <a:pPr algn="l">
              <a:lnSpc>
                <a:spcPts val="3080"/>
              </a:lnSpc>
            </a:pPr>
            <a:r>
              <a:rPr lang="en-US" sz="2200" b="1">
                <a:solidFill>
                  <a:srgbClr val="776869"/>
                </a:solidFill>
                <a:latin typeface="+mj-lt"/>
                <a:ea typeface="Canva Sans Bold"/>
                <a:cs typeface="Canva Sans Bold"/>
                <a:sym typeface="Canva Sans Bold"/>
              </a:rPr>
              <a:t>The correlation matrix reveals the strength and direction of relationships between variables, with values close to +1 indicating strong positive correlations and values close to -1 indicating strong negative correlations.</a:t>
            </a:r>
          </a:p>
        </p:txBody>
      </p:sp>
      <p:sp>
        <p:nvSpPr>
          <p:cNvPr id="18" name="Rectangle 1">
            <a:extLst>
              <a:ext uri="{FF2B5EF4-FFF2-40B4-BE49-F238E27FC236}">
                <a16:creationId xmlns:a16="http://schemas.microsoft.com/office/drawing/2014/main" id="{4263E7ED-09A9-69BE-563E-4896F11B682C}"/>
              </a:ext>
            </a:extLst>
          </p:cNvPr>
          <p:cNvSpPr>
            <a:spLocks noChangeArrowheads="1"/>
          </p:cNvSpPr>
          <p:nvPr/>
        </p:nvSpPr>
        <p:spPr bwMode="auto">
          <a:xfrm>
            <a:off x="12217283" y="3017699"/>
            <a:ext cx="5363402"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rgbClr val="00B050"/>
                </a:solidFill>
                <a:effectLst/>
                <a:latin typeface="+mj-lt"/>
                <a:cs typeface="Ramabhadra" panose="020B0604020202020204" charset="0"/>
              </a:rPr>
              <a:t>+1 indicates a perfect positive linear relationship (as one variable increases, the other also increases).</a:t>
            </a:r>
          </a:p>
          <a:p>
            <a:pPr marL="0" marR="0" lvl="0" indent="0" algn="l" defTabSz="914400" rtl="0" eaLnBrk="0" fontAlgn="base" latinLnBrk="0" hangingPunct="0">
              <a:lnSpc>
                <a:spcPct val="100000"/>
              </a:lnSpc>
              <a:spcBef>
                <a:spcPct val="0"/>
              </a:spcBef>
              <a:spcAft>
                <a:spcPct val="0"/>
              </a:spcAft>
              <a:buClrTx/>
              <a:buSzTx/>
              <a:tabLst/>
            </a:pPr>
            <a:r>
              <a:rPr lang="en-US" altLang="en-US" b="1" dirty="0">
                <a:solidFill>
                  <a:schemeClr val="tx2"/>
                </a:solidFill>
                <a:latin typeface="+mj-lt"/>
                <a:cs typeface="Ramabhadra" panose="020B0604020202020204" charset="0"/>
              </a:rPr>
              <a:t>-</a:t>
            </a:r>
            <a:r>
              <a:rPr kumimoji="0" lang="en-US" altLang="en-US" sz="1800" b="1" i="0" u="none" strike="noStrike" cap="none" normalizeH="0" baseline="0" dirty="0">
                <a:ln>
                  <a:noFill/>
                </a:ln>
                <a:solidFill>
                  <a:schemeClr val="tx2"/>
                </a:solidFill>
                <a:effectLst/>
                <a:latin typeface="+mj-lt"/>
                <a:cs typeface="Ramabhadra" panose="020B0604020202020204" charset="0"/>
              </a:rPr>
              <a:t>1 indicates a perfect negative linear relationship (as one variable increases, the other decreases).</a:t>
            </a: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rgbClr val="FF0000"/>
                </a:solidFill>
                <a:effectLst/>
                <a:latin typeface="+mj-lt"/>
                <a:cs typeface="Ramabhadra" panose="020B0604020202020204" charset="0"/>
              </a:rPr>
              <a:t>0 indicates no linear relationship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3">
            <a:extLst>
              <a:ext uri="{FF2B5EF4-FFF2-40B4-BE49-F238E27FC236}">
                <a16:creationId xmlns:a16="http://schemas.microsoft.com/office/drawing/2014/main" id="{AE7782BF-A311-A57C-B5D4-789EFF390E23}"/>
              </a:ext>
            </a:extLst>
          </p:cNvPr>
          <p:cNvGrpSpPr/>
          <p:nvPr/>
        </p:nvGrpSpPr>
        <p:grpSpPr>
          <a:xfrm>
            <a:off x="887253" y="1019134"/>
            <a:ext cx="7037547" cy="981075"/>
            <a:chOff x="0" y="0"/>
            <a:chExt cx="1222424" cy="258390"/>
          </a:xfrm>
        </p:grpSpPr>
        <p:sp>
          <p:nvSpPr>
            <p:cNvPr id="14" name="Freeform 4">
              <a:extLst>
                <a:ext uri="{FF2B5EF4-FFF2-40B4-BE49-F238E27FC236}">
                  <a16:creationId xmlns:a16="http://schemas.microsoft.com/office/drawing/2014/main" id="{999060D0-CFD9-4050-DC30-ACDE539C26F9}"/>
                </a:ext>
              </a:extLst>
            </p:cNvPr>
            <p:cNvSpPr/>
            <p:nvPr/>
          </p:nvSpPr>
          <p:spPr>
            <a:xfrm>
              <a:off x="0" y="0"/>
              <a:ext cx="1222424" cy="258390"/>
            </a:xfrm>
            <a:custGeom>
              <a:avLst/>
              <a:gdLst/>
              <a:ahLst/>
              <a:cxnLst/>
              <a:rect l="l" t="t" r="r" b="b"/>
              <a:pathLst>
                <a:path w="1222424" h="258390">
                  <a:moveTo>
                    <a:pt x="0" y="0"/>
                  </a:moveTo>
                  <a:lnTo>
                    <a:pt x="1222424" y="0"/>
                  </a:lnTo>
                  <a:lnTo>
                    <a:pt x="1222424" y="258390"/>
                  </a:lnTo>
                  <a:lnTo>
                    <a:pt x="0" y="258390"/>
                  </a:lnTo>
                  <a:close/>
                </a:path>
              </a:pathLst>
            </a:custGeom>
            <a:solidFill>
              <a:srgbClr val="EFEA5A"/>
            </a:solidFill>
          </p:spPr>
        </p:sp>
        <p:sp>
          <p:nvSpPr>
            <p:cNvPr id="15" name="TextBox 5">
              <a:extLst>
                <a:ext uri="{FF2B5EF4-FFF2-40B4-BE49-F238E27FC236}">
                  <a16:creationId xmlns:a16="http://schemas.microsoft.com/office/drawing/2014/main" id="{5A13F70F-1198-03E2-3F0B-EEDC85BB7F3B}"/>
                </a:ext>
              </a:extLst>
            </p:cNvPr>
            <p:cNvSpPr txBox="1"/>
            <p:nvPr/>
          </p:nvSpPr>
          <p:spPr>
            <a:xfrm>
              <a:off x="0" y="-47625"/>
              <a:ext cx="1222424" cy="306015"/>
            </a:xfrm>
            <a:prstGeom prst="rect">
              <a:avLst/>
            </a:prstGeom>
          </p:spPr>
          <p:txBody>
            <a:bodyPr lIns="50800" tIns="50800" rIns="50800" bIns="50800" rtlCol="0" anchor="ctr"/>
            <a:lstStyle/>
            <a:p>
              <a:pPr algn="ctr">
                <a:lnSpc>
                  <a:spcPts val="2940"/>
                </a:lnSpc>
              </a:pPr>
              <a:endParaRPr b="1">
                <a:latin typeface="+mj-lt"/>
              </a:endParaRPr>
            </a:p>
          </p:txBody>
        </p:sp>
      </p:grpSp>
      <p:sp>
        <p:nvSpPr>
          <p:cNvPr id="3" name="TextBox 3"/>
          <p:cNvSpPr txBox="1"/>
          <p:nvPr/>
        </p:nvSpPr>
        <p:spPr>
          <a:xfrm>
            <a:off x="1028700" y="1038225"/>
            <a:ext cx="8115300" cy="971550"/>
          </a:xfrm>
          <a:prstGeom prst="rect">
            <a:avLst/>
          </a:prstGeom>
        </p:spPr>
        <p:txBody>
          <a:bodyPr lIns="0" tIns="0" rIns="0" bIns="0" rtlCol="0" anchor="t">
            <a:spAutoFit/>
          </a:bodyPr>
          <a:lstStyle/>
          <a:p>
            <a:pPr marL="0" lvl="0" indent="0" algn="l">
              <a:lnSpc>
                <a:spcPts val="7799"/>
              </a:lnSpc>
            </a:pPr>
            <a:r>
              <a:rPr lang="en-US" sz="6499" b="1" dirty="0">
                <a:solidFill>
                  <a:srgbClr val="15120E"/>
                </a:solidFill>
                <a:latin typeface="+mj-lt"/>
                <a:ea typeface="Ramabhadra"/>
                <a:cs typeface="Ramabhadra"/>
                <a:sym typeface="Ramabhadra"/>
              </a:rPr>
              <a:t>Regression Analysis</a:t>
            </a:r>
          </a:p>
        </p:txBody>
      </p:sp>
      <p:pic>
        <p:nvPicPr>
          <p:cNvPr id="6" name="Picture 5">
            <a:extLst>
              <a:ext uri="{FF2B5EF4-FFF2-40B4-BE49-F238E27FC236}">
                <a16:creationId xmlns:a16="http://schemas.microsoft.com/office/drawing/2014/main" id="{589DA45D-90A0-8611-1047-CDF50DBCFC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 y="2970110"/>
            <a:ext cx="9838088" cy="4346780"/>
          </a:xfrm>
          <a:prstGeom prst="rect">
            <a:avLst/>
          </a:prstGeom>
        </p:spPr>
      </p:pic>
      <p:sp>
        <p:nvSpPr>
          <p:cNvPr id="4" name="TextBox 4"/>
          <p:cNvSpPr txBox="1"/>
          <p:nvPr/>
        </p:nvSpPr>
        <p:spPr>
          <a:xfrm>
            <a:off x="9296400" y="3086100"/>
            <a:ext cx="8623214" cy="4249881"/>
          </a:xfrm>
          <a:prstGeom prst="rect">
            <a:avLst/>
          </a:prstGeom>
        </p:spPr>
        <p:txBody>
          <a:bodyPr wrap="square" lIns="0" tIns="0" rIns="0" bIns="0" rtlCol="0" anchor="t">
            <a:spAutoFit/>
          </a:bodyPr>
          <a:lstStyle/>
          <a:p>
            <a:r>
              <a:rPr lang="en-IN" b="1" dirty="0">
                <a:latin typeface="Ramabhadra" panose="020B0604020202020204" charset="0"/>
                <a:cs typeface="Ramabhadra" panose="020B0604020202020204" charset="0"/>
              </a:rPr>
              <a:t>Final Regression Model for Wine Quality</a:t>
            </a:r>
          </a:p>
          <a:p>
            <a:endParaRPr lang="en-IN" dirty="0"/>
          </a:p>
          <a:p>
            <a:r>
              <a:rPr lang="en-IN" dirty="0">
                <a:solidFill>
                  <a:srgbClr val="00B050"/>
                </a:solidFill>
                <a:latin typeface="Eras Bold ITC" panose="020B0907030504020204" pitchFamily="34" charset="0"/>
              </a:rPr>
              <a:t>Quality = Intercept + (</a:t>
            </a:r>
            <a:r>
              <a:rPr lang="el-GR" dirty="0">
                <a:solidFill>
                  <a:srgbClr val="00B050"/>
                </a:solidFill>
              </a:rPr>
              <a:t>β₁ * </a:t>
            </a:r>
            <a:r>
              <a:rPr lang="en-IN" dirty="0">
                <a:solidFill>
                  <a:srgbClr val="00B050"/>
                </a:solidFill>
                <a:latin typeface="Eras Bold ITC" panose="020B0907030504020204" pitchFamily="34" charset="0"/>
              </a:rPr>
              <a:t>Fixed Acidity) + (</a:t>
            </a:r>
            <a:r>
              <a:rPr lang="el-GR" dirty="0">
                <a:solidFill>
                  <a:srgbClr val="00B050"/>
                </a:solidFill>
              </a:rPr>
              <a:t>β₂ * </a:t>
            </a:r>
            <a:r>
              <a:rPr lang="en-IN" dirty="0">
                <a:solidFill>
                  <a:srgbClr val="00B050"/>
                </a:solidFill>
                <a:latin typeface="Eras Bold ITC" panose="020B0907030504020204" pitchFamily="34" charset="0"/>
              </a:rPr>
              <a:t>Volatile Acidity) + (</a:t>
            </a:r>
            <a:r>
              <a:rPr lang="el-GR" dirty="0">
                <a:solidFill>
                  <a:srgbClr val="00B050"/>
                </a:solidFill>
              </a:rPr>
              <a:t>β₃ * </a:t>
            </a:r>
            <a:r>
              <a:rPr lang="en-IN" dirty="0">
                <a:solidFill>
                  <a:srgbClr val="00B050"/>
                </a:solidFill>
                <a:latin typeface="Eras Bold ITC" panose="020B0907030504020204" pitchFamily="34" charset="0"/>
              </a:rPr>
              <a:t>Citric Acid) + (</a:t>
            </a:r>
            <a:r>
              <a:rPr lang="el-GR" dirty="0">
                <a:solidFill>
                  <a:srgbClr val="00B050"/>
                </a:solidFill>
              </a:rPr>
              <a:t>β₄ * </a:t>
            </a:r>
            <a:r>
              <a:rPr lang="en-IN" dirty="0">
                <a:solidFill>
                  <a:srgbClr val="00B050"/>
                </a:solidFill>
                <a:latin typeface="Eras Bold ITC" panose="020B0907030504020204" pitchFamily="34" charset="0"/>
              </a:rPr>
              <a:t>Residual Sugar) + (</a:t>
            </a:r>
            <a:r>
              <a:rPr lang="el-GR" dirty="0">
                <a:solidFill>
                  <a:srgbClr val="00B050"/>
                </a:solidFill>
              </a:rPr>
              <a:t>β₅ * </a:t>
            </a:r>
            <a:r>
              <a:rPr lang="en-IN" dirty="0">
                <a:solidFill>
                  <a:srgbClr val="00B050"/>
                </a:solidFill>
                <a:latin typeface="Eras Bold ITC" panose="020B0907030504020204" pitchFamily="34" charset="0"/>
              </a:rPr>
              <a:t>Chlorides)</a:t>
            </a:r>
            <a:endParaRPr lang="en-IN" b="1" dirty="0">
              <a:solidFill>
                <a:srgbClr val="00B050"/>
              </a:solidFill>
              <a:latin typeface="Eras Bold ITC" panose="020B0907030504020204" pitchFamily="34" charset="0"/>
              <a:cs typeface="Ramabhadra" panose="020B0604020202020204" charset="0"/>
            </a:endParaRPr>
          </a:p>
          <a:p>
            <a:endParaRPr lang="en-IN" dirty="0">
              <a:latin typeface="Ramabhadra" panose="020B0604020202020204" charset="0"/>
              <a:cs typeface="Ramabhadra" panose="020B0604020202020204" charset="0"/>
            </a:endParaRPr>
          </a:p>
          <a:p>
            <a:r>
              <a:rPr lang="en-IN" b="1" dirty="0">
                <a:solidFill>
                  <a:srgbClr val="0070C0"/>
                </a:solidFill>
                <a:latin typeface="Ramabhadra" panose="020B0604020202020204" charset="0"/>
                <a:cs typeface="Ramabhadra" panose="020B0604020202020204" charset="0"/>
              </a:rPr>
              <a:t>Insights</a:t>
            </a:r>
            <a:r>
              <a:rPr lang="en-IN" dirty="0">
                <a:solidFill>
                  <a:srgbClr val="0070C0"/>
                </a:solidFill>
                <a:latin typeface="Ramabhadra" panose="020B0604020202020204" charset="0"/>
                <a:cs typeface="Ramabhadra" panose="020B0604020202020204" charset="0"/>
              </a:rPr>
              <a:t>:</a:t>
            </a:r>
          </a:p>
          <a:p>
            <a:pPr>
              <a:buFont typeface="Arial" panose="020B0604020202020204" pitchFamily="34" charset="0"/>
              <a:buChar char="•"/>
            </a:pPr>
            <a:r>
              <a:rPr lang="en-IN" b="1" dirty="0">
                <a:latin typeface="Ramabhadra" panose="020B0604020202020204" charset="0"/>
                <a:cs typeface="Ramabhadra" panose="020B0604020202020204" charset="0"/>
              </a:rPr>
              <a:t>Significant Predictors</a:t>
            </a:r>
            <a:r>
              <a:rPr lang="en-IN" dirty="0">
                <a:latin typeface="Ramabhadra" panose="020B0604020202020204" charset="0"/>
                <a:cs typeface="Ramabhadra" panose="020B0604020202020204" charset="0"/>
              </a:rPr>
              <a:t>:</a:t>
            </a:r>
          </a:p>
          <a:p>
            <a:pPr marL="742950" lvl="1" indent="-285750">
              <a:buFont typeface="Arial" panose="020B0604020202020204" pitchFamily="34" charset="0"/>
              <a:buChar char="•"/>
            </a:pPr>
            <a:r>
              <a:rPr lang="en-IN" b="1" dirty="0">
                <a:latin typeface="Ramabhadra" panose="020B0604020202020204" charset="0"/>
                <a:cs typeface="Ramabhadra" panose="020B0604020202020204" charset="0"/>
              </a:rPr>
              <a:t>Volatile Acidity</a:t>
            </a:r>
            <a:r>
              <a:rPr lang="en-IN" dirty="0">
                <a:latin typeface="Ramabhadra" panose="020B0604020202020204" charset="0"/>
                <a:cs typeface="Ramabhadra" panose="020B0604020202020204" charset="0"/>
              </a:rPr>
              <a:t> and </a:t>
            </a:r>
            <a:r>
              <a:rPr lang="en-IN" b="1" dirty="0">
                <a:latin typeface="Ramabhadra" panose="020B0604020202020204" charset="0"/>
                <a:cs typeface="Ramabhadra" panose="020B0604020202020204" charset="0"/>
              </a:rPr>
              <a:t>Chlorides</a:t>
            </a:r>
            <a:r>
              <a:rPr lang="en-IN" dirty="0">
                <a:latin typeface="Ramabhadra" panose="020B0604020202020204" charset="0"/>
                <a:cs typeface="Ramabhadra" panose="020B0604020202020204" charset="0"/>
              </a:rPr>
              <a:t> have strong negative impacts.</a:t>
            </a:r>
          </a:p>
          <a:p>
            <a:pPr marL="742950" lvl="1" indent="-285750">
              <a:buFont typeface="Arial" panose="020B0604020202020204" pitchFamily="34" charset="0"/>
              <a:buChar char="•"/>
            </a:pPr>
            <a:r>
              <a:rPr lang="en-IN" b="1" dirty="0">
                <a:latin typeface="Ramabhadra" panose="020B0604020202020204" charset="0"/>
                <a:cs typeface="Ramabhadra" panose="020B0604020202020204" charset="0"/>
              </a:rPr>
              <a:t>Fixed Acidity</a:t>
            </a:r>
            <a:r>
              <a:rPr lang="en-IN" dirty="0">
                <a:latin typeface="Ramabhadra" panose="020B0604020202020204" charset="0"/>
                <a:cs typeface="Ramabhadra" panose="020B0604020202020204" charset="0"/>
              </a:rPr>
              <a:t> and </a:t>
            </a:r>
            <a:r>
              <a:rPr lang="en-IN" b="1" dirty="0">
                <a:latin typeface="Ramabhadra" panose="020B0604020202020204" charset="0"/>
                <a:cs typeface="Ramabhadra" panose="020B0604020202020204" charset="0"/>
              </a:rPr>
              <a:t>Residual Sugar</a:t>
            </a:r>
            <a:r>
              <a:rPr lang="en-IN" dirty="0">
                <a:latin typeface="Ramabhadra" panose="020B0604020202020204" charset="0"/>
                <a:cs typeface="Ramabhadra" panose="020B0604020202020204" charset="0"/>
              </a:rPr>
              <a:t> also negatively affect quality.</a:t>
            </a:r>
          </a:p>
          <a:p>
            <a:pPr marL="742950" lvl="1" indent="-285750">
              <a:buFont typeface="Arial" panose="020B0604020202020204" pitchFamily="34" charset="0"/>
              <a:buChar char="•"/>
            </a:pPr>
            <a:r>
              <a:rPr lang="en-IN" b="1" dirty="0">
                <a:latin typeface="Ramabhadra" panose="020B0604020202020204" charset="0"/>
                <a:cs typeface="Ramabhadra" panose="020B0604020202020204" charset="0"/>
              </a:rPr>
              <a:t>Citric Acid</a:t>
            </a:r>
            <a:r>
              <a:rPr lang="en-IN" dirty="0">
                <a:latin typeface="Ramabhadra" panose="020B0604020202020204" charset="0"/>
                <a:cs typeface="Ramabhadra" panose="020B0604020202020204" charset="0"/>
              </a:rPr>
              <a:t> has a positive but marginal effect.</a:t>
            </a:r>
          </a:p>
          <a:p>
            <a:r>
              <a:rPr lang="en-IN" b="1" dirty="0">
                <a:solidFill>
                  <a:srgbClr val="0070C0"/>
                </a:solidFill>
                <a:latin typeface="Ramabhadra" panose="020B0604020202020204" charset="0"/>
                <a:cs typeface="Ramabhadra" panose="020B0604020202020204" charset="0"/>
              </a:rPr>
              <a:t>Model Fit</a:t>
            </a:r>
            <a:r>
              <a:rPr lang="en-IN" dirty="0">
                <a:solidFill>
                  <a:srgbClr val="0070C0"/>
                </a:solidFill>
                <a:latin typeface="Ramabhadra" panose="020B0604020202020204" charset="0"/>
                <a:cs typeface="Ramabhadra" panose="020B0604020202020204" charset="0"/>
              </a:rPr>
              <a:t>:</a:t>
            </a:r>
          </a:p>
          <a:p>
            <a:pPr marL="742950" lvl="1" indent="-285750">
              <a:buFont typeface="Arial" panose="020B0604020202020204" pitchFamily="34" charset="0"/>
              <a:buChar char="•"/>
            </a:pPr>
            <a:r>
              <a:rPr lang="en-IN" b="1" dirty="0">
                <a:latin typeface="Ramabhadra" panose="020B0604020202020204" charset="0"/>
                <a:cs typeface="Ramabhadra" panose="020B0604020202020204" charset="0"/>
              </a:rPr>
              <a:t>R²</a:t>
            </a:r>
            <a:r>
              <a:rPr lang="en-IN" dirty="0">
                <a:latin typeface="Ramabhadra" panose="020B0604020202020204" charset="0"/>
                <a:cs typeface="Ramabhadra" panose="020B0604020202020204" charset="0"/>
              </a:rPr>
              <a:t> = 9.35%, </a:t>
            </a:r>
            <a:r>
              <a:rPr lang="en-IN" b="1" dirty="0">
                <a:latin typeface="Ramabhadra" panose="020B0604020202020204" charset="0"/>
                <a:cs typeface="Ramabhadra" panose="020B0604020202020204" charset="0"/>
              </a:rPr>
              <a:t>Adjusted R²</a:t>
            </a:r>
            <a:r>
              <a:rPr lang="en-IN" dirty="0">
                <a:latin typeface="Ramabhadra" panose="020B0604020202020204" charset="0"/>
                <a:cs typeface="Ramabhadra" panose="020B0604020202020204" charset="0"/>
              </a:rPr>
              <a:t> = 9.26%</a:t>
            </a:r>
          </a:p>
          <a:p>
            <a:pPr marL="742950" lvl="1" indent="-285750">
              <a:buFont typeface="Arial" panose="020B0604020202020204" pitchFamily="34" charset="0"/>
              <a:buChar char="•"/>
            </a:pPr>
            <a:r>
              <a:rPr lang="en-IN" b="1" dirty="0">
                <a:latin typeface="Ramabhadra" panose="020B0604020202020204" charset="0"/>
                <a:cs typeface="Ramabhadra" panose="020B0604020202020204" charset="0"/>
              </a:rPr>
              <a:t>F-statistic</a:t>
            </a:r>
            <a:r>
              <a:rPr lang="en-IN" dirty="0">
                <a:latin typeface="Ramabhadra" panose="020B0604020202020204" charset="0"/>
                <a:cs typeface="Ramabhadra" panose="020B0604020202020204" charset="0"/>
              </a:rPr>
              <a:t>: 100.9 (p &lt; 2.2e-16) – model is significant but explains limited variance.</a:t>
            </a:r>
          </a:p>
          <a:p>
            <a:pPr marL="0" lvl="0" indent="0" algn="l">
              <a:lnSpc>
                <a:spcPts val="2879"/>
              </a:lnSpc>
              <a:spcBef>
                <a:spcPct val="0"/>
              </a:spcBef>
            </a:pPr>
            <a:endParaRPr lang="en-US" sz="2400" dirty="0">
              <a:solidFill>
                <a:srgbClr val="15120E"/>
              </a:solidFill>
              <a:latin typeface="Ramabhadra" panose="020B0604020202020204" charset="0"/>
              <a:ea typeface="Ramabhadra"/>
              <a:cs typeface="Ramabhadra" panose="020B0604020202020204" charset="0"/>
              <a:sym typeface="Ramabhadra"/>
            </a:endParaRPr>
          </a:p>
        </p:txBody>
      </p:sp>
      <p:pic>
        <p:nvPicPr>
          <p:cNvPr id="8" name="Picture 7">
            <a:extLst>
              <a:ext uri="{FF2B5EF4-FFF2-40B4-BE49-F238E27FC236}">
                <a16:creationId xmlns:a16="http://schemas.microsoft.com/office/drawing/2014/main" id="{7ADB7311-FA84-EEA0-0FD3-7D61D286E637}"/>
              </a:ext>
            </a:extLst>
          </p:cNvPr>
          <p:cNvPicPr>
            <a:picLocks noChangeAspect="1"/>
          </p:cNvPicPr>
          <p:nvPr/>
        </p:nvPicPr>
        <p:blipFill>
          <a:blip r:embed="rId3"/>
          <a:stretch>
            <a:fillRect/>
          </a:stretch>
        </p:blipFill>
        <p:spPr>
          <a:xfrm>
            <a:off x="2385048" y="7432880"/>
            <a:ext cx="13822704" cy="1028844"/>
          </a:xfrm>
          <a:prstGeom prst="rect">
            <a:avLst/>
          </a:prstGeom>
        </p:spPr>
      </p:pic>
      <p:sp>
        <p:nvSpPr>
          <p:cNvPr id="9" name="TextBox 8">
            <a:extLst>
              <a:ext uri="{FF2B5EF4-FFF2-40B4-BE49-F238E27FC236}">
                <a16:creationId xmlns:a16="http://schemas.microsoft.com/office/drawing/2014/main" id="{6EF8BB65-A680-E359-11D1-E87241F6B3FE}"/>
              </a:ext>
            </a:extLst>
          </p:cNvPr>
          <p:cNvSpPr txBox="1"/>
          <p:nvPr/>
        </p:nvSpPr>
        <p:spPr>
          <a:xfrm>
            <a:off x="609600" y="2368034"/>
            <a:ext cx="10896600" cy="400110"/>
          </a:xfrm>
          <a:prstGeom prst="rect">
            <a:avLst/>
          </a:prstGeom>
          <a:noFill/>
        </p:spPr>
        <p:txBody>
          <a:bodyPr wrap="square" rtlCol="0">
            <a:spAutoFit/>
          </a:bodyPr>
          <a:lstStyle/>
          <a:p>
            <a:r>
              <a:rPr lang="en-US" sz="2000" dirty="0">
                <a:solidFill>
                  <a:srgbClr val="0070C0"/>
                </a:solidFill>
                <a:latin typeface="Ramabhadra" panose="020B0604020202020204" charset="0"/>
                <a:cs typeface="Ramabhadra" panose="020B0604020202020204" charset="0"/>
              </a:rPr>
              <a:t>Regression Analysis with Selected Variables for Wine Quality Prediction</a:t>
            </a:r>
            <a:endParaRPr lang="en-IN" sz="2000" dirty="0">
              <a:solidFill>
                <a:srgbClr val="0070C0"/>
              </a:solidFill>
              <a:latin typeface="Ramabhadra" panose="020B0604020202020204" charset="0"/>
              <a:cs typeface="Ramabhadra"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3">
            <a:extLst>
              <a:ext uri="{FF2B5EF4-FFF2-40B4-BE49-F238E27FC236}">
                <a16:creationId xmlns:a16="http://schemas.microsoft.com/office/drawing/2014/main" id="{5EFC00F0-85C8-600A-2FD2-79C9D77C6A20}"/>
              </a:ext>
            </a:extLst>
          </p:cNvPr>
          <p:cNvGrpSpPr/>
          <p:nvPr/>
        </p:nvGrpSpPr>
        <p:grpSpPr>
          <a:xfrm>
            <a:off x="838200" y="952500"/>
            <a:ext cx="6324600" cy="981075"/>
            <a:chOff x="0" y="0"/>
            <a:chExt cx="1222424" cy="258390"/>
          </a:xfrm>
        </p:grpSpPr>
        <p:sp>
          <p:nvSpPr>
            <p:cNvPr id="4" name="Freeform 4">
              <a:extLst>
                <a:ext uri="{FF2B5EF4-FFF2-40B4-BE49-F238E27FC236}">
                  <a16:creationId xmlns:a16="http://schemas.microsoft.com/office/drawing/2014/main" id="{5728E8C0-F466-A6C2-B06C-20BE151D12F1}"/>
                </a:ext>
              </a:extLst>
            </p:cNvPr>
            <p:cNvSpPr/>
            <p:nvPr/>
          </p:nvSpPr>
          <p:spPr>
            <a:xfrm>
              <a:off x="0" y="0"/>
              <a:ext cx="1222424" cy="258390"/>
            </a:xfrm>
            <a:custGeom>
              <a:avLst/>
              <a:gdLst/>
              <a:ahLst/>
              <a:cxnLst/>
              <a:rect l="l" t="t" r="r" b="b"/>
              <a:pathLst>
                <a:path w="1222424" h="258390">
                  <a:moveTo>
                    <a:pt x="0" y="0"/>
                  </a:moveTo>
                  <a:lnTo>
                    <a:pt x="1222424" y="0"/>
                  </a:lnTo>
                  <a:lnTo>
                    <a:pt x="1222424" y="258390"/>
                  </a:lnTo>
                  <a:lnTo>
                    <a:pt x="0" y="258390"/>
                  </a:lnTo>
                  <a:close/>
                </a:path>
              </a:pathLst>
            </a:custGeom>
            <a:solidFill>
              <a:srgbClr val="EFEA5A"/>
            </a:solidFill>
          </p:spPr>
        </p:sp>
        <p:sp>
          <p:nvSpPr>
            <p:cNvPr id="5" name="TextBox 5">
              <a:extLst>
                <a:ext uri="{FF2B5EF4-FFF2-40B4-BE49-F238E27FC236}">
                  <a16:creationId xmlns:a16="http://schemas.microsoft.com/office/drawing/2014/main" id="{5ADBCC7B-BE48-594A-837F-F4035348DBE9}"/>
                </a:ext>
              </a:extLst>
            </p:cNvPr>
            <p:cNvSpPr txBox="1"/>
            <p:nvPr/>
          </p:nvSpPr>
          <p:spPr>
            <a:xfrm>
              <a:off x="0" y="-47625"/>
              <a:ext cx="1222424" cy="306015"/>
            </a:xfrm>
            <a:prstGeom prst="rect">
              <a:avLst/>
            </a:prstGeom>
          </p:spPr>
          <p:txBody>
            <a:bodyPr lIns="50800" tIns="50800" rIns="50800" bIns="50800" rtlCol="0" anchor="ctr"/>
            <a:lstStyle/>
            <a:p>
              <a:pPr algn="ctr">
                <a:lnSpc>
                  <a:spcPts val="2940"/>
                </a:lnSpc>
              </a:pPr>
              <a:endParaRPr b="1">
                <a:latin typeface="+mj-lt"/>
              </a:endParaRPr>
            </a:p>
          </p:txBody>
        </p:sp>
      </p:grpSp>
      <p:sp>
        <p:nvSpPr>
          <p:cNvPr id="2" name="TextBox 2"/>
          <p:cNvSpPr txBox="1"/>
          <p:nvPr/>
        </p:nvSpPr>
        <p:spPr>
          <a:xfrm>
            <a:off x="1028700" y="1038225"/>
            <a:ext cx="8115300" cy="971550"/>
          </a:xfrm>
          <a:prstGeom prst="rect">
            <a:avLst/>
          </a:prstGeom>
        </p:spPr>
        <p:txBody>
          <a:bodyPr lIns="0" tIns="0" rIns="0" bIns="0" rtlCol="0" anchor="t">
            <a:spAutoFit/>
          </a:bodyPr>
          <a:lstStyle/>
          <a:p>
            <a:pPr marL="0" lvl="0" indent="0" algn="l">
              <a:lnSpc>
                <a:spcPts val="7799"/>
              </a:lnSpc>
            </a:pPr>
            <a:r>
              <a:rPr lang="en-US" sz="6499" b="1" dirty="0">
                <a:solidFill>
                  <a:srgbClr val="15120E"/>
                </a:solidFill>
                <a:latin typeface="+mj-lt"/>
                <a:ea typeface="Ramabhadra"/>
                <a:cs typeface="Ramabhadra"/>
                <a:sym typeface="Ramabhadra"/>
              </a:rPr>
              <a:t>Residual Analysis</a:t>
            </a:r>
          </a:p>
        </p:txBody>
      </p:sp>
      <p:sp>
        <p:nvSpPr>
          <p:cNvPr id="7" name="Rectangle 4">
            <a:extLst>
              <a:ext uri="{FF2B5EF4-FFF2-40B4-BE49-F238E27FC236}">
                <a16:creationId xmlns:a16="http://schemas.microsoft.com/office/drawing/2014/main" id="{695CCD84-208B-849E-D7DF-F6BA8D1CE532}"/>
              </a:ext>
            </a:extLst>
          </p:cNvPr>
          <p:cNvSpPr>
            <a:spLocks noChangeArrowheads="1"/>
          </p:cNvSpPr>
          <p:nvPr/>
        </p:nvSpPr>
        <p:spPr bwMode="auto">
          <a:xfrm>
            <a:off x="1022838" y="3462992"/>
            <a:ext cx="11178540" cy="507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sng" strike="noStrike" cap="none" normalizeH="0" baseline="0" dirty="0">
                <a:ln>
                  <a:noFill/>
                </a:ln>
                <a:solidFill>
                  <a:srgbClr val="0070C0"/>
                </a:solidFill>
                <a:effectLst/>
                <a:latin typeface="Arial" panose="020B0604020202020204" pitchFamily="34" charset="0"/>
              </a:rPr>
              <a:t>Histogram of Residuals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The histogram shows a relatively symmetric, bell-shaped distribution, suggesting the residuals are approximately normally distributed.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Minimum residual: -3.8348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Maximum residual: 3.1143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Potential outliers present, but overall distribution is reasonably well-behaved. </a:t>
            </a:r>
          </a:p>
          <a:p>
            <a:pPr marL="0" marR="0" lvl="0" indent="0" algn="l" defTabSz="914400" rtl="0" eaLnBrk="0" fontAlgn="base" latinLnBrk="0" hangingPunct="0">
              <a:lnSpc>
                <a:spcPct val="100000"/>
              </a:lnSpc>
              <a:spcBef>
                <a:spcPct val="0"/>
              </a:spcBef>
              <a:spcAft>
                <a:spcPct val="0"/>
              </a:spcAft>
              <a:buClrTx/>
              <a:buSzTx/>
              <a:buFontTx/>
              <a:buChar char="•"/>
              <a:tabLst/>
            </a:pPr>
            <a:endParaRPr lang="en-US" altLang="en-US" b="1"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sng" strike="noStrike" cap="none" normalizeH="0" baseline="0" dirty="0">
                <a:ln>
                  <a:noFill/>
                </a:ln>
                <a:solidFill>
                  <a:srgbClr val="0070C0"/>
                </a:solidFill>
                <a:effectLst/>
                <a:latin typeface="Arial" panose="020B0604020202020204" pitchFamily="34" charset="0"/>
              </a:rPr>
              <a:t>Residual Summary Statistics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Min: -3.8348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1Q: -0.4934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Median: -0.0379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3Q: 0.4637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Max: 3.1143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The median residual value close to 0 and the interquartile range indicate a symmetric distribution. </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1" i="0" u="none" strike="noStrike" cap="none" normalizeH="0" baseline="0" dirty="0">
              <a:ln>
                <a:noFill/>
              </a:ln>
              <a:solidFill>
                <a:schemeClr val="tx1"/>
              </a:solidFill>
              <a:effectLst/>
              <a:latin typeface="Arial" panose="020B0604020202020204" pitchFamily="34" charset="0"/>
            </a:endParaRPr>
          </a:p>
        </p:txBody>
      </p:sp>
      <p:pic>
        <p:nvPicPr>
          <p:cNvPr id="9" name="Picture 8">
            <a:extLst>
              <a:ext uri="{FF2B5EF4-FFF2-40B4-BE49-F238E27FC236}">
                <a16:creationId xmlns:a16="http://schemas.microsoft.com/office/drawing/2014/main" id="{57AF56EA-A600-7E43-E792-F4D245CEA7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80" y="2009775"/>
            <a:ext cx="6464200" cy="65151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3">
            <a:extLst>
              <a:ext uri="{FF2B5EF4-FFF2-40B4-BE49-F238E27FC236}">
                <a16:creationId xmlns:a16="http://schemas.microsoft.com/office/drawing/2014/main" id="{23CF8A90-A619-D5D3-4A17-DA70EDD65D4E}"/>
              </a:ext>
            </a:extLst>
          </p:cNvPr>
          <p:cNvGrpSpPr/>
          <p:nvPr/>
        </p:nvGrpSpPr>
        <p:grpSpPr>
          <a:xfrm>
            <a:off x="1559642" y="1144888"/>
            <a:ext cx="6441358" cy="981075"/>
            <a:chOff x="0" y="0"/>
            <a:chExt cx="1222424" cy="258390"/>
          </a:xfrm>
        </p:grpSpPr>
        <p:sp>
          <p:nvSpPr>
            <p:cNvPr id="10" name="Freeform 4">
              <a:extLst>
                <a:ext uri="{FF2B5EF4-FFF2-40B4-BE49-F238E27FC236}">
                  <a16:creationId xmlns:a16="http://schemas.microsoft.com/office/drawing/2014/main" id="{BE947642-4E7E-1ACA-B6D1-34F3FD5AB5F3}"/>
                </a:ext>
              </a:extLst>
            </p:cNvPr>
            <p:cNvSpPr/>
            <p:nvPr/>
          </p:nvSpPr>
          <p:spPr>
            <a:xfrm>
              <a:off x="0" y="0"/>
              <a:ext cx="1222424" cy="258390"/>
            </a:xfrm>
            <a:custGeom>
              <a:avLst/>
              <a:gdLst/>
              <a:ahLst/>
              <a:cxnLst/>
              <a:rect l="l" t="t" r="r" b="b"/>
              <a:pathLst>
                <a:path w="1222424" h="258390">
                  <a:moveTo>
                    <a:pt x="0" y="0"/>
                  </a:moveTo>
                  <a:lnTo>
                    <a:pt x="1222424" y="0"/>
                  </a:lnTo>
                  <a:lnTo>
                    <a:pt x="1222424" y="258390"/>
                  </a:lnTo>
                  <a:lnTo>
                    <a:pt x="0" y="258390"/>
                  </a:lnTo>
                  <a:close/>
                </a:path>
              </a:pathLst>
            </a:custGeom>
            <a:solidFill>
              <a:srgbClr val="EFEA5A"/>
            </a:solidFill>
          </p:spPr>
        </p:sp>
        <p:sp>
          <p:nvSpPr>
            <p:cNvPr id="11" name="TextBox 5">
              <a:extLst>
                <a:ext uri="{FF2B5EF4-FFF2-40B4-BE49-F238E27FC236}">
                  <a16:creationId xmlns:a16="http://schemas.microsoft.com/office/drawing/2014/main" id="{7CAB6F15-E423-C38A-CC08-A185B99742BE}"/>
                </a:ext>
              </a:extLst>
            </p:cNvPr>
            <p:cNvSpPr txBox="1"/>
            <p:nvPr/>
          </p:nvSpPr>
          <p:spPr>
            <a:xfrm>
              <a:off x="0" y="-47625"/>
              <a:ext cx="1222424" cy="306015"/>
            </a:xfrm>
            <a:prstGeom prst="rect">
              <a:avLst/>
            </a:prstGeom>
          </p:spPr>
          <p:txBody>
            <a:bodyPr lIns="50800" tIns="50800" rIns="50800" bIns="50800" rtlCol="0" anchor="ctr"/>
            <a:lstStyle/>
            <a:p>
              <a:pPr algn="ctr">
                <a:lnSpc>
                  <a:spcPts val="2940"/>
                </a:lnSpc>
              </a:pPr>
              <a:endParaRPr b="1">
                <a:latin typeface="+mj-lt"/>
              </a:endParaRPr>
            </a:p>
          </p:txBody>
        </p:sp>
      </p:grpSp>
      <p:sp>
        <p:nvSpPr>
          <p:cNvPr id="3" name="TextBox 2">
            <a:extLst>
              <a:ext uri="{FF2B5EF4-FFF2-40B4-BE49-F238E27FC236}">
                <a16:creationId xmlns:a16="http://schemas.microsoft.com/office/drawing/2014/main" id="{786B9033-AC18-C6DF-7051-FAB051CD0ACE}"/>
              </a:ext>
            </a:extLst>
          </p:cNvPr>
          <p:cNvSpPr txBox="1"/>
          <p:nvPr/>
        </p:nvSpPr>
        <p:spPr>
          <a:xfrm>
            <a:off x="1559642" y="2933700"/>
            <a:ext cx="9144000" cy="526297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sng" strike="noStrike" cap="none" normalizeH="0" baseline="0" dirty="0">
                <a:ln>
                  <a:noFill/>
                </a:ln>
                <a:solidFill>
                  <a:srgbClr val="0070C0"/>
                </a:solidFill>
                <a:effectLst/>
                <a:latin typeface="Arial" panose="020B0604020202020204" pitchFamily="34" charset="0"/>
              </a:rPr>
              <a:t>Assumptions Assessment </a:t>
            </a:r>
            <a:endParaRPr kumimoji="0" lang="en-US" altLang="en-US" sz="2400" b="1"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Normality: The histogram and summary statistics support the assumption of normally distributed residuals.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Constant Variance: The consistent spread of residuals across the range suggests constant variance.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Independence: No obvious patterns or trends in the residuals indicate independence.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4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2400" b="1" i="0" u="sng" strike="noStrike" cap="none" normalizeH="0" baseline="0" dirty="0">
                <a:ln>
                  <a:noFill/>
                </a:ln>
                <a:solidFill>
                  <a:srgbClr val="0070C0"/>
                </a:solidFill>
                <a:effectLst/>
                <a:latin typeface="Arial" panose="020B0604020202020204" pitchFamily="34" charset="0"/>
              </a:rPr>
              <a:t>Conclusion </a:t>
            </a:r>
            <a:endParaRPr kumimoji="0" lang="en-US" altLang="en-US" sz="2400" b="1" i="0" u="sng"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The residual analysis indicates the model assumptions are reasonably satisfied.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While some potential outliers are present, the overall model appears to be well-specified and the residuals demonstrate appropriate statistical properties.</a:t>
            </a:r>
          </a:p>
        </p:txBody>
      </p:sp>
      <p:sp>
        <p:nvSpPr>
          <p:cNvPr id="6" name="TextBox 5">
            <a:extLst>
              <a:ext uri="{FF2B5EF4-FFF2-40B4-BE49-F238E27FC236}">
                <a16:creationId xmlns:a16="http://schemas.microsoft.com/office/drawing/2014/main" id="{A5356FF5-147C-F7C6-A23F-380BB7821CB9}"/>
              </a:ext>
            </a:extLst>
          </p:cNvPr>
          <p:cNvSpPr txBox="1"/>
          <p:nvPr/>
        </p:nvSpPr>
        <p:spPr>
          <a:xfrm>
            <a:off x="1600200" y="1028700"/>
            <a:ext cx="6629400" cy="1107996"/>
          </a:xfrm>
          <a:prstGeom prst="rect">
            <a:avLst/>
          </a:prstGeom>
          <a:noFill/>
        </p:spPr>
        <p:txBody>
          <a:bodyPr wrap="square" rtlCol="0">
            <a:spAutoFit/>
          </a:bodyPr>
          <a:lstStyle/>
          <a:p>
            <a:r>
              <a:rPr lang="en-US" sz="6600" b="1" dirty="0"/>
              <a:t>Residual Analysis</a:t>
            </a:r>
            <a:endParaRPr lang="en-IN" sz="6600" b="1" dirty="0"/>
          </a:p>
        </p:txBody>
      </p:sp>
      <p:pic>
        <p:nvPicPr>
          <p:cNvPr id="8" name="Picture 7">
            <a:extLst>
              <a:ext uri="{FF2B5EF4-FFF2-40B4-BE49-F238E27FC236}">
                <a16:creationId xmlns:a16="http://schemas.microsoft.com/office/drawing/2014/main" id="{EB781CB5-B547-0F77-4A25-4129487625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25200" y="2019300"/>
            <a:ext cx="6728817" cy="6781800"/>
          </a:xfrm>
          <a:prstGeom prst="rect">
            <a:avLst/>
          </a:prstGeom>
        </p:spPr>
      </p:pic>
    </p:spTree>
    <p:extLst>
      <p:ext uri="{BB962C8B-B14F-4D97-AF65-F5344CB8AC3E}">
        <p14:creationId xmlns:p14="http://schemas.microsoft.com/office/powerpoint/2010/main" val="37900095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1002</Words>
  <Application>Microsoft Office PowerPoint</Application>
  <PresentationFormat>Custom</PresentationFormat>
  <Paragraphs>126</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Ginto</vt:lpstr>
      <vt:lpstr>Ramabhadra</vt:lpstr>
      <vt:lpstr>Eras Bold ITC</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statistics project</dc:title>
  <cp:lastModifiedBy>Mohammed Salih</cp:lastModifiedBy>
  <cp:revision>4</cp:revision>
  <dcterms:created xsi:type="dcterms:W3CDTF">2006-08-16T00:00:00Z</dcterms:created>
  <dcterms:modified xsi:type="dcterms:W3CDTF">2024-10-31T16:45:08Z</dcterms:modified>
  <dc:identifier>DAGUIC6pPJs</dc:identifier>
</cp:coreProperties>
</file>

<file path=docProps/thumbnail.jpeg>
</file>